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media/image9.JPG" ContentType="image/jpeg"/>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45" r:id="rId1"/>
  </p:sldMasterIdLst>
  <p:notesMasterIdLst>
    <p:notesMasterId r:id="rId32"/>
  </p:notesMasterIdLst>
  <p:handoutMasterIdLst>
    <p:handoutMasterId r:id="rId33"/>
  </p:handoutMasterIdLst>
  <p:sldIdLst>
    <p:sldId id="263" r:id="rId2"/>
    <p:sldId id="300" r:id="rId3"/>
    <p:sldId id="259" r:id="rId4"/>
    <p:sldId id="291" r:id="rId5"/>
    <p:sldId id="260" r:id="rId6"/>
    <p:sldId id="261" r:id="rId7"/>
    <p:sldId id="298" r:id="rId8"/>
    <p:sldId id="302" r:id="rId9"/>
    <p:sldId id="303" r:id="rId10"/>
    <p:sldId id="267" r:id="rId11"/>
    <p:sldId id="287" r:id="rId12"/>
    <p:sldId id="292" r:id="rId13"/>
    <p:sldId id="293" r:id="rId14"/>
    <p:sldId id="268" r:id="rId15"/>
    <p:sldId id="271" r:id="rId16"/>
    <p:sldId id="272" r:id="rId17"/>
    <p:sldId id="269" r:id="rId18"/>
    <p:sldId id="270" r:id="rId19"/>
    <p:sldId id="273" r:id="rId20"/>
    <p:sldId id="294" r:id="rId21"/>
    <p:sldId id="275" r:id="rId22"/>
    <p:sldId id="274" r:id="rId23"/>
    <p:sldId id="301" r:id="rId24"/>
    <p:sldId id="304" r:id="rId25"/>
    <p:sldId id="277" r:id="rId26"/>
    <p:sldId id="305" r:id="rId27"/>
    <p:sldId id="306" r:id="rId28"/>
    <p:sldId id="307" r:id="rId29"/>
    <p:sldId id="308" r:id="rId30"/>
    <p:sldId id="278" r:id="rId31"/>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95" autoAdjust="0"/>
    <p:restoredTop sz="94694"/>
  </p:normalViewPr>
  <p:slideViewPr>
    <p:cSldViewPr>
      <p:cViewPr>
        <p:scale>
          <a:sx n="91" d="100"/>
          <a:sy n="91" d="100"/>
        </p:scale>
        <p:origin x="-1262" y="-15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fld id="{6303EB94-BAA4-4BC8-9198-FC311DA131FF}" type="datetimeFigureOut">
              <a:rPr lang="en-US" smtClean="0"/>
              <a:t>5/20/2019</a:t>
            </a:fld>
            <a:endParaRPr lang="en-US"/>
          </a:p>
        </p:txBody>
      </p:sp>
      <p:sp>
        <p:nvSpPr>
          <p:cNvPr id="4" name="Footer Placeholder 3"/>
          <p:cNvSpPr>
            <a:spLocks noGrp="1"/>
          </p:cNvSpPr>
          <p:nvPr>
            <p:ph type="ftr" sz="quarter" idx="2"/>
          </p:nvPr>
        </p:nvSpPr>
        <p:spPr>
          <a:xfrm>
            <a:off x="0" y="6513513"/>
            <a:ext cx="3962400" cy="342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80013" y="6513513"/>
            <a:ext cx="3962400" cy="342900"/>
          </a:xfrm>
          <a:prstGeom prst="rect">
            <a:avLst/>
          </a:prstGeom>
        </p:spPr>
        <p:txBody>
          <a:bodyPr vert="horz" lIns="91440" tIns="45720" rIns="91440" bIns="45720" rtlCol="0" anchor="b"/>
          <a:lstStyle>
            <a:lvl1pPr algn="r">
              <a:defRPr sz="1200"/>
            </a:lvl1pPr>
          </a:lstStyle>
          <a:p>
            <a:fld id="{1A7331D6-0E3E-4214-A157-A40042CDA88F}" type="slidenum">
              <a:rPr lang="en-US" smtClean="0"/>
              <a:t>‹#›</a:t>
            </a:fld>
            <a:endParaRPr lang="en-US"/>
          </a:p>
        </p:txBody>
      </p:sp>
    </p:spTree>
    <p:extLst>
      <p:ext uri="{BB962C8B-B14F-4D97-AF65-F5344CB8AC3E}">
        <p14:creationId xmlns:p14="http://schemas.microsoft.com/office/powerpoint/2010/main" val="4142568732"/>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64962964-A27C-4C32-AA5A-4275B74FD921}" type="datetimeFigureOut">
              <a:rPr lang="en-US" smtClean="0"/>
              <a:t>5/20/2019</a:t>
            </a:fld>
            <a:endParaRPr lang="en-US"/>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B89B73C1-9F47-44C9-979D-2763911C790A}" type="slidenum">
              <a:rPr lang="en-US" smtClean="0"/>
              <a:t>‹#›</a:t>
            </a:fld>
            <a:endParaRPr lang="en-US"/>
          </a:p>
        </p:txBody>
      </p:sp>
    </p:spTree>
    <p:extLst>
      <p:ext uri="{BB962C8B-B14F-4D97-AF65-F5344CB8AC3E}">
        <p14:creationId xmlns:p14="http://schemas.microsoft.com/office/powerpoint/2010/main" val="4100524510"/>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0460684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9964916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9133961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610399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834154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5315599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4276541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0644000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1293573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8462174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5651531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7891100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6826092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5254612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4997144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884759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3547073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1171008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2426799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9386649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5363629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a:t>Click to edit Master title style</a:t>
            </a:r>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7" name="Date Placeholder 6"/>
          <p:cNvSpPr>
            <a:spLocks noGrp="1"/>
          </p:cNvSpPr>
          <p:nvPr>
            <p:ph type="dt" sz="half" idx="10"/>
          </p:nvPr>
        </p:nvSpPr>
        <p:spPr/>
        <p:txBody>
          <a:bodyPr/>
          <a:lstStyle/>
          <a:p>
            <a:fld id="{4DDCC28D-F518-4E53-951B-33D13004E8E2}" type="datetime1">
              <a:rPr lang="en-US" smtClean="0"/>
              <a:t>5/20/2019</a:t>
            </a:fld>
            <a:endParaRPr lang="en-US"/>
          </a:p>
        </p:txBody>
      </p:sp>
      <p:sp>
        <p:nvSpPr>
          <p:cNvPr id="20" name="Footer Placeholder 19"/>
          <p:cNvSpPr>
            <a:spLocks noGrp="1"/>
          </p:cNvSpPr>
          <p:nvPr>
            <p:ph type="ftr" sz="quarter" idx="11"/>
          </p:nvPr>
        </p:nvSpPr>
        <p:spPr/>
        <p:txBody>
          <a:bodyPr/>
          <a:lstStyle/>
          <a:p>
            <a:pPr marL="12700">
              <a:lnSpc>
                <a:spcPts val="1260"/>
              </a:lnSpc>
            </a:pPr>
            <a:r>
              <a:rPr lang="en-US" spc="-5"/>
              <a:t>Copyright © 2019 NBCMI</a:t>
            </a:r>
            <a:endParaRPr lang="en-US" spc="-5" dirty="0"/>
          </a:p>
        </p:txBody>
      </p:sp>
      <p:sp>
        <p:nvSpPr>
          <p:cNvPr id="10" name="Slide Number Placeholder 9"/>
          <p:cNvSpPr>
            <a:spLocks noGrp="1"/>
          </p:cNvSpPr>
          <p:nvPr>
            <p:ph type="sldNum" sz="quarter" idx="12"/>
          </p:nvPr>
        </p:nvSpPr>
        <p:spPr/>
        <p:txBody>
          <a:bodyPr/>
          <a:lstStyle/>
          <a:p>
            <a:pPr marL="96520">
              <a:lnSpc>
                <a:spcPts val="1260"/>
              </a:lnSpc>
            </a:pPr>
            <a:fld id="{81D60167-4931-47E6-BA6A-407CBD079E47}" type="slidenum">
              <a:rPr lang="en-US" smtClean="0"/>
              <a:t>‹#›</a:t>
            </a:fld>
            <a:endParaRPr lang="en-US" dirty="0"/>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7DA94C7F-DDE1-4012-BB5E-D61B77C1C949}" type="datetime1">
              <a:rPr lang="en-US" smtClean="0"/>
              <a:t>5/20/2019</a:t>
            </a:fld>
            <a:endParaRPr lang="en-US"/>
          </a:p>
        </p:txBody>
      </p:sp>
      <p:sp>
        <p:nvSpPr>
          <p:cNvPr id="5" name="Footer Placeholder 4"/>
          <p:cNvSpPr>
            <a:spLocks noGrp="1"/>
          </p:cNvSpPr>
          <p:nvPr>
            <p:ph type="ftr" sz="quarter" idx="11"/>
          </p:nvPr>
        </p:nvSpPr>
        <p:spPr/>
        <p:txBody>
          <a:bodyPr/>
          <a:lstStyle/>
          <a:p>
            <a:pPr marL="12700">
              <a:lnSpc>
                <a:spcPts val="1260"/>
              </a:lnSpc>
            </a:pPr>
            <a:r>
              <a:rPr lang="en-US" spc="-5"/>
              <a:t>Copyright © 2019 NBCMI</a:t>
            </a:r>
            <a:endParaRPr lang="en-US" spc="-5" dirty="0"/>
          </a:p>
        </p:txBody>
      </p:sp>
      <p:sp>
        <p:nvSpPr>
          <p:cNvPr id="6" name="Slide Number Placeholder 5"/>
          <p:cNvSpPr>
            <a:spLocks noGrp="1"/>
          </p:cNvSpPr>
          <p:nvPr>
            <p:ph type="sldNum" sz="quarter" idx="12"/>
          </p:nvPr>
        </p:nvSpPr>
        <p:spPr/>
        <p:txBody>
          <a:bodyPr/>
          <a:lstStyle/>
          <a:p>
            <a:pPr marL="96520">
              <a:lnSpc>
                <a:spcPts val="1260"/>
              </a:lnSpc>
            </a:pPr>
            <a:fld id="{81D60167-4931-47E6-BA6A-407CBD079E47}"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a:t>Click to edit Master title style</a:t>
            </a:r>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03F8148C-1F18-4A53-90F5-9E48A005B63E}" type="datetime1">
              <a:rPr lang="en-US" smtClean="0"/>
              <a:t>5/20/2019</a:t>
            </a:fld>
            <a:endParaRPr lang="en-US"/>
          </a:p>
        </p:txBody>
      </p:sp>
      <p:sp>
        <p:nvSpPr>
          <p:cNvPr id="5" name="Footer Placeholder 4"/>
          <p:cNvSpPr>
            <a:spLocks noGrp="1"/>
          </p:cNvSpPr>
          <p:nvPr>
            <p:ph type="ftr" sz="quarter" idx="11"/>
          </p:nvPr>
        </p:nvSpPr>
        <p:spPr/>
        <p:txBody>
          <a:bodyPr/>
          <a:lstStyle/>
          <a:p>
            <a:pPr marL="12700">
              <a:lnSpc>
                <a:spcPts val="1260"/>
              </a:lnSpc>
            </a:pPr>
            <a:r>
              <a:rPr lang="en-US" spc="-5"/>
              <a:t>Copyright © 2019 NBCMI</a:t>
            </a:r>
            <a:endParaRPr lang="en-US" spc="-5" dirty="0"/>
          </a:p>
        </p:txBody>
      </p:sp>
      <p:sp>
        <p:nvSpPr>
          <p:cNvPr id="6" name="Slide Number Placeholder 5"/>
          <p:cNvSpPr>
            <a:spLocks noGrp="1"/>
          </p:cNvSpPr>
          <p:nvPr>
            <p:ph type="sldNum" sz="quarter" idx="12"/>
          </p:nvPr>
        </p:nvSpPr>
        <p:spPr/>
        <p:txBody>
          <a:bodyPr/>
          <a:lstStyle/>
          <a:p>
            <a:pPr marL="96520">
              <a:lnSpc>
                <a:spcPts val="1260"/>
              </a:lnSpc>
            </a:pPr>
            <a:fld id="{81D60167-4931-47E6-BA6A-407CBD079E47}" type="slidenum">
              <a:rPr lang="en-US" smtClean="0"/>
              <a:t>‹#›</a:t>
            </a:fld>
            <a:endParaRPr lang="en-US" dirty="0"/>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kumimoji="0" lang="en-US"/>
              <a:t>Click to edit Master title style</a:t>
            </a:r>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EDBBED1E-8ABB-4838-B099-C2C431888304}" type="datetime1">
              <a:rPr lang="en-US" smtClean="0"/>
              <a:t>5/20/2019</a:t>
            </a:fld>
            <a:endParaRPr lang="en-US"/>
          </a:p>
        </p:txBody>
      </p:sp>
      <p:sp>
        <p:nvSpPr>
          <p:cNvPr id="6" name="Footer Placeholder 5"/>
          <p:cNvSpPr>
            <a:spLocks noGrp="1"/>
          </p:cNvSpPr>
          <p:nvPr>
            <p:ph type="ftr" sz="quarter" idx="11"/>
          </p:nvPr>
        </p:nvSpPr>
        <p:spPr/>
        <p:txBody>
          <a:bodyPr/>
          <a:lstStyle/>
          <a:p>
            <a:pPr marL="12700">
              <a:lnSpc>
                <a:spcPts val="1260"/>
              </a:lnSpc>
            </a:pPr>
            <a:r>
              <a:rPr lang="en-US" spc="-5"/>
              <a:t>Copyright © 2019 NBCMI</a:t>
            </a:r>
            <a:endParaRPr lang="en-US" spc="-5" dirty="0"/>
          </a:p>
        </p:txBody>
      </p:sp>
      <p:sp>
        <p:nvSpPr>
          <p:cNvPr id="7" name="Slide Number Placeholder 6"/>
          <p:cNvSpPr>
            <a:spLocks noGrp="1"/>
          </p:cNvSpPr>
          <p:nvPr>
            <p:ph type="sldNum" sz="quarter" idx="12"/>
          </p:nvPr>
        </p:nvSpPr>
        <p:spPr/>
        <p:txBody>
          <a:bodyPr/>
          <a:lstStyle/>
          <a:p>
            <a:pPr marL="96520">
              <a:lnSpc>
                <a:spcPts val="1260"/>
              </a:lnSpc>
            </a:pPr>
            <a:fld id="{81D60167-4931-47E6-BA6A-407CBD079E47}"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a:t>Click to edit Master title style</a:t>
            </a:r>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2552F456-AF4A-4248-B5CE-EF4F0F27255D}" type="datetime1">
              <a:rPr lang="en-US" smtClean="0"/>
              <a:t>5/20/2019</a:t>
            </a:fld>
            <a:endParaRPr lang="en-US"/>
          </a:p>
        </p:txBody>
      </p:sp>
      <p:sp>
        <p:nvSpPr>
          <p:cNvPr id="8" name="Footer Placeholder 7"/>
          <p:cNvSpPr>
            <a:spLocks noGrp="1"/>
          </p:cNvSpPr>
          <p:nvPr>
            <p:ph type="ftr" sz="quarter" idx="11"/>
          </p:nvPr>
        </p:nvSpPr>
        <p:spPr/>
        <p:txBody>
          <a:bodyPr/>
          <a:lstStyle/>
          <a:p>
            <a:pPr marL="12700">
              <a:lnSpc>
                <a:spcPts val="1260"/>
              </a:lnSpc>
            </a:pPr>
            <a:r>
              <a:rPr lang="en-US" spc="-5"/>
              <a:t>Copyright © 2019 NBCMI</a:t>
            </a:r>
            <a:endParaRPr lang="en-US" spc="-5" dirty="0"/>
          </a:p>
        </p:txBody>
      </p:sp>
      <p:sp>
        <p:nvSpPr>
          <p:cNvPr id="9" name="Slide Number Placeholder 8"/>
          <p:cNvSpPr>
            <a:spLocks noGrp="1"/>
          </p:cNvSpPr>
          <p:nvPr>
            <p:ph type="sldNum" sz="quarter" idx="12"/>
          </p:nvPr>
        </p:nvSpPr>
        <p:spPr/>
        <p:txBody>
          <a:bodyPr/>
          <a:lstStyle/>
          <a:p>
            <a:pPr marL="96520">
              <a:lnSpc>
                <a:spcPts val="1260"/>
              </a:lnSpc>
            </a:pPr>
            <a:fld id="{81D60167-4931-47E6-BA6A-407CBD079E47}"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p>
            <a:r>
              <a:rPr kumimoji="0" lang="en-US"/>
              <a:t>Click to edit Master title style</a:t>
            </a:r>
          </a:p>
        </p:txBody>
      </p:sp>
      <p:sp>
        <p:nvSpPr>
          <p:cNvPr id="3" name="Date Placeholder 2"/>
          <p:cNvSpPr>
            <a:spLocks noGrp="1"/>
          </p:cNvSpPr>
          <p:nvPr>
            <p:ph type="dt" sz="half" idx="10"/>
          </p:nvPr>
        </p:nvSpPr>
        <p:spPr/>
        <p:txBody>
          <a:bodyPr/>
          <a:lstStyle/>
          <a:p>
            <a:fld id="{EEB20E52-4D15-4A15-BC22-7693CD2D41A3}" type="datetime1">
              <a:rPr lang="en-US" smtClean="0"/>
              <a:t>5/20/2019</a:t>
            </a:fld>
            <a:endParaRPr lang="en-US"/>
          </a:p>
        </p:txBody>
      </p:sp>
      <p:sp>
        <p:nvSpPr>
          <p:cNvPr id="4" name="Footer Placeholder 3"/>
          <p:cNvSpPr>
            <a:spLocks noGrp="1"/>
          </p:cNvSpPr>
          <p:nvPr>
            <p:ph type="ftr" sz="quarter" idx="11"/>
          </p:nvPr>
        </p:nvSpPr>
        <p:spPr/>
        <p:txBody>
          <a:bodyPr/>
          <a:lstStyle/>
          <a:p>
            <a:pPr marL="12700">
              <a:lnSpc>
                <a:spcPts val="1260"/>
              </a:lnSpc>
            </a:pPr>
            <a:r>
              <a:rPr lang="en-US" spc="-5"/>
              <a:t>Copyright © 2019 NBCMI</a:t>
            </a:r>
            <a:endParaRPr lang="en-US" spc="-5" dirty="0"/>
          </a:p>
        </p:txBody>
      </p:sp>
      <p:sp>
        <p:nvSpPr>
          <p:cNvPr id="5" name="Slide Number Placeholder 4"/>
          <p:cNvSpPr>
            <a:spLocks noGrp="1"/>
          </p:cNvSpPr>
          <p:nvPr>
            <p:ph type="sldNum" sz="quarter" idx="12"/>
          </p:nvPr>
        </p:nvSpPr>
        <p:spPr/>
        <p:txBody>
          <a:bodyPr/>
          <a:lstStyle/>
          <a:p>
            <a:pPr marL="96520">
              <a:lnSpc>
                <a:spcPts val="1260"/>
              </a:lnSpc>
            </a:pPr>
            <a:fld id="{81D60167-4931-47E6-BA6A-407CBD079E47}"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fld id="{004B9E20-4BC3-46A3-AF51-C75E688B8676}" type="datetime1">
              <a:rPr lang="en-US" smtClean="0"/>
              <a:t>5/20/2019</a:t>
            </a:fld>
            <a:endParaRPr lang="en-US"/>
          </a:p>
        </p:txBody>
      </p:sp>
      <p:sp>
        <p:nvSpPr>
          <p:cNvPr id="3" name="Footer Placeholder 2"/>
          <p:cNvSpPr>
            <a:spLocks noGrp="1"/>
          </p:cNvSpPr>
          <p:nvPr>
            <p:ph type="ftr" sz="quarter" idx="11"/>
          </p:nvPr>
        </p:nvSpPr>
        <p:spPr/>
        <p:txBody>
          <a:bodyPr/>
          <a:lstStyle/>
          <a:p>
            <a:pPr marL="12700">
              <a:lnSpc>
                <a:spcPts val="1260"/>
              </a:lnSpc>
            </a:pPr>
            <a:r>
              <a:rPr lang="en-US" spc="-5"/>
              <a:t>Copyright © 2019 NBCMI</a:t>
            </a:r>
            <a:endParaRPr lang="en-US" spc="-5" dirty="0"/>
          </a:p>
        </p:txBody>
      </p:sp>
      <p:sp>
        <p:nvSpPr>
          <p:cNvPr id="4" name="Slide Number Placeholder 3"/>
          <p:cNvSpPr>
            <a:spLocks noGrp="1"/>
          </p:cNvSpPr>
          <p:nvPr>
            <p:ph type="sldNum" sz="quarter" idx="12"/>
          </p:nvPr>
        </p:nvSpPr>
        <p:spPr/>
        <p:txBody>
          <a:bodyPr/>
          <a:lstStyle/>
          <a:p>
            <a:pPr marL="96520">
              <a:lnSpc>
                <a:spcPts val="1260"/>
              </a:lnSpc>
            </a:pPr>
            <a:fld id="{81D60167-4931-47E6-BA6A-407CBD079E47}" type="slidenum">
              <a:rPr lang="en-US" smtClean="0"/>
              <a:t>‹#›</a:t>
            </a:fld>
            <a:endParaRPr lang="en-US" dirty="0"/>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a:t>Click to edit Master title style</a:t>
            </a:r>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BD601FE-64ED-47D9-8D97-44D009C8490C}" type="datetime1">
              <a:rPr lang="en-US" smtClean="0"/>
              <a:t>5/20/2019</a:t>
            </a:fld>
            <a:endParaRPr lang="en-US"/>
          </a:p>
        </p:txBody>
      </p:sp>
      <p:sp>
        <p:nvSpPr>
          <p:cNvPr id="6" name="Footer Placeholder 5"/>
          <p:cNvSpPr>
            <a:spLocks noGrp="1"/>
          </p:cNvSpPr>
          <p:nvPr>
            <p:ph type="ftr" sz="quarter" idx="11"/>
          </p:nvPr>
        </p:nvSpPr>
        <p:spPr/>
        <p:txBody>
          <a:bodyPr/>
          <a:lstStyle/>
          <a:p>
            <a:pPr marL="12700">
              <a:lnSpc>
                <a:spcPts val="1260"/>
              </a:lnSpc>
            </a:pPr>
            <a:r>
              <a:rPr lang="en-US" spc="-5"/>
              <a:t>Copyright © 2019 NBCMI</a:t>
            </a:r>
            <a:endParaRPr lang="en-US" spc="-5" dirty="0"/>
          </a:p>
        </p:txBody>
      </p:sp>
      <p:sp>
        <p:nvSpPr>
          <p:cNvPr id="7" name="Slide Number Placeholder 6"/>
          <p:cNvSpPr>
            <a:spLocks noGrp="1"/>
          </p:cNvSpPr>
          <p:nvPr>
            <p:ph type="sldNum" sz="quarter" idx="12"/>
          </p:nvPr>
        </p:nvSpPr>
        <p:spPr/>
        <p:txBody>
          <a:bodyPr/>
          <a:lstStyle/>
          <a:p>
            <a:pPr marL="96520">
              <a:lnSpc>
                <a:spcPts val="1260"/>
              </a:lnSpc>
            </a:pPr>
            <a:fld id="{81D60167-4931-47E6-BA6A-407CBD079E47}"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a:t>Click to edit Master title style</a:t>
            </a:r>
          </a:p>
        </p:txBody>
      </p:sp>
      <p:sp>
        <p:nvSpPr>
          <p:cNvPr id="5" name="Date Placeholder 4"/>
          <p:cNvSpPr>
            <a:spLocks noGrp="1"/>
          </p:cNvSpPr>
          <p:nvPr>
            <p:ph type="dt" sz="half" idx="10"/>
          </p:nvPr>
        </p:nvSpPr>
        <p:spPr/>
        <p:txBody>
          <a:bodyPr/>
          <a:lstStyle/>
          <a:p>
            <a:fld id="{134ACEC6-36F1-443B-91AB-3FB6D00B3549}" type="datetime1">
              <a:rPr lang="en-US" smtClean="0"/>
              <a:t>5/20/2019</a:t>
            </a:fld>
            <a:endParaRPr lang="en-US"/>
          </a:p>
        </p:txBody>
      </p:sp>
      <p:sp>
        <p:nvSpPr>
          <p:cNvPr id="6" name="Footer Placeholder 5"/>
          <p:cNvSpPr>
            <a:spLocks noGrp="1"/>
          </p:cNvSpPr>
          <p:nvPr>
            <p:ph type="ftr" sz="quarter" idx="11"/>
          </p:nvPr>
        </p:nvSpPr>
        <p:spPr/>
        <p:txBody>
          <a:bodyPr/>
          <a:lstStyle/>
          <a:p>
            <a:pPr marL="12700">
              <a:lnSpc>
                <a:spcPts val="1260"/>
              </a:lnSpc>
            </a:pPr>
            <a:r>
              <a:rPr lang="en-US" spc="-5"/>
              <a:t>Copyright © 2019 NBCMI</a:t>
            </a:r>
            <a:endParaRPr lang="en-US" spc="-5" dirty="0"/>
          </a:p>
        </p:txBody>
      </p:sp>
      <p:sp>
        <p:nvSpPr>
          <p:cNvPr id="7" name="Slide Number Placeholder 6"/>
          <p:cNvSpPr>
            <a:spLocks noGrp="1"/>
          </p:cNvSpPr>
          <p:nvPr>
            <p:ph type="sldNum" sz="quarter" idx="12"/>
          </p:nvPr>
        </p:nvSpPr>
        <p:spPr/>
        <p:txBody>
          <a:bodyPr/>
          <a:lstStyle/>
          <a:p>
            <a:pPr marL="96520">
              <a:lnSpc>
                <a:spcPts val="1260"/>
              </a:lnSpc>
            </a:pPr>
            <a:fld id="{81D60167-4931-47E6-BA6A-407CBD079E47}" type="slidenum">
              <a:rPr lang="en-US" smtClean="0"/>
              <a:t>‹#›</a:t>
            </a:fld>
            <a:endParaRPr lang="en-US" dirty="0"/>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500638D-FCA4-4740-8380-4DBBCBDD6059}" type="datetime1">
              <a:rPr lang="en-US" smtClean="0"/>
              <a:t>5/20/2019</a:t>
            </a:fld>
            <a:endParaRPr lang="en-US"/>
          </a:p>
        </p:txBody>
      </p:sp>
      <p:sp>
        <p:nvSpPr>
          <p:cNvPr id="5" name="Footer Placeholder 4"/>
          <p:cNvSpPr>
            <a:spLocks noGrp="1"/>
          </p:cNvSpPr>
          <p:nvPr>
            <p:ph type="ftr" sz="quarter" idx="11"/>
          </p:nvPr>
        </p:nvSpPr>
        <p:spPr/>
        <p:txBody>
          <a:bodyPr/>
          <a:lstStyle/>
          <a:p>
            <a:pPr marL="12700">
              <a:lnSpc>
                <a:spcPts val="1260"/>
              </a:lnSpc>
            </a:pPr>
            <a:r>
              <a:rPr lang="en-US" spc="-5"/>
              <a:t>Copyright © 2019 NBCMI</a:t>
            </a:r>
            <a:endParaRPr lang="en-US" spc="-5" dirty="0"/>
          </a:p>
        </p:txBody>
      </p:sp>
      <p:sp>
        <p:nvSpPr>
          <p:cNvPr id="6" name="Slide Number Placeholder 5"/>
          <p:cNvSpPr>
            <a:spLocks noGrp="1"/>
          </p:cNvSpPr>
          <p:nvPr>
            <p:ph type="sldNum" sz="quarter" idx="12"/>
          </p:nvPr>
        </p:nvSpPr>
        <p:spPr/>
        <p:txBody>
          <a:bodyPr/>
          <a:lstStyle/>
          <a:p>
            <a:pPr marL="96520">
              <a:lnSpc>
                <a:spcPts val="1260"/>
              </a:lnSpc>
            </a:pPr>
            <a:fld id="{81D60167-4931-47E6-BA6A-407CBD079E47}"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11430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F296ABA-D294-411C-B1B3-F5761B3B96F8}" type="datetime1">
              <a:rPr lang="en-US" smtClean="0"/>
              <a:t>5/20/2019</a:t>
            </a:fld>
            <a:endParaRPr lang="en-US"/>
          </a:p>
        </p:txBody>
      </p:sp>
      <p:sp>
        <p:nvSpPr>
          <p:cNvPr id="5" name="Footer Placeholder 4"/>
          <p:cNvSpPr>
            <a:spLocks noGrp="1"/>
          </p:cNvSpPr>
          <p:nvPr>
            <p:ph type="ftr" sz="quarter" idx="11"/>
          </p:nvPr>
        </p:nvSpPr>
        <p:spPr/>
        <p:txBody>
          <a:bodyPr/>
          <a:lstStyle/>
          <a:p>
            <a:pPr marL="12700">
              <a:lnSpc>
                <a:spcPts val="1260"/>
              </a:lnSpc>
            </a:pPr>
            <a:r>
              <a:rPr lang="en-US" spc="-5"/>
              <a:t>Copyright © 2019 NBCMI</a:t>
            </a:r>
            <a:endParaRPr lang="en-US" spc="-5" dirty="0"/>
          </a:p>
        </p:txBody>
      </p:sp>
      <p:sp>
        <p:nvSpPr>
          <p:cNvPr id="6" name="Slide Number Placeholder 5"/>
          <p:cNvSpPr>
            <a:spLocks noGrp="1"/>
          </p:cNvSpPr>
          <p:nvPr>
            <p:ph type="sldNum" sz="quarter" idx="12"/>
          </p:nvPr>
        </p:nvSpPr>
        <p:spPr/>
        <p:txBody>
          <a:bodyPr/>
          <a:lstStyle/>
          <a:p>
            <a:pPr marL="96520">
              <a:lnSpc>
                <a:spcPts val="1260"/>
              </a:lnSpc>
            </a:pPr>
            <a:fld id="{81D60167-4931-47E6-BA6A-407CBD079E47}"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p>
            <a:r>
              <a:rPr kumimoji="0" lang="en-US"/>
              <a:t>Click to edit Master title style</a:t>
            </a:r>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C9055D6C-9E5F-477B-8672-2810AFAC8096}" type="datetime1">
              <a:rPr lang="en-US" smtClean="0"/>
              <a:t>5/20/2019</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pPr marL="12700">
              <a:lnSpc>
                <a:spcPts val="1260"/>
              </a:lnSpc>
            </a:pPr>
            <a:r>
              <a:rPr lang="en-US" spc="-5"/>
              <a:t>Copyright © 2019 NBCMI</a:t>
            </a:r>
            <a:endParaRPr lang="en-US" spc="-5" dirty="0"/>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pPr marL="96520">
              <a:lnSpc>
                <a:spcPts val="1260"/>
              </a:lnSpc>
            </a:pPr>
            <a:fld id="{81D60167-4931-47E6-BA6A-407CBD079E47}" type="slidenum">
              <a:rPr lang="en-US" smtClean="0"/>
              <a:t>‹#›</a:t>
            </a:fld>
            <a:endParaRPr lang="en-US" dirty="0"/>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4146" r:id="rId1"/>
    <p:sldLayoutId id="2147484147" r:id="rId2"/>
    <p:sldLayoutId id="2147484148" r:id="rId3"/>
    <p:sldLayoutId id="2147484149" r:id="rId4"/>
    <p:sldLayoutId id="2147484150" r:id="rId5"/>
    <p:sldLayoutId id="2147484151" r:id="rId6"/>
    <p:sldLayoutId id="2147484152" r:id="rId7"/>
    <p:sldLayoutId id="2147484153" r:id="rId8"/>
    <p:sldLayoutId id="2147484154" r:id="rId9"/>
    <p:sldLayoutId id="2147484155" r:id="rId10"/>
    <p:sldLayoutId id="2147484156" r:id="rId11"/>
  </p:sldLayoutIdLst>
  <p:hf sldNum="0" hd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psionline.com/"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jpg"/><Relationship Id="rId4" Type="http://schemas.openxmlformats.org/officeDocument/2006/relationships/hyperlink" Target="http://www.proctoru.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http://www.lep.gov/" TargetMode="External"/><Relationship Id="rId3" Type="http://schemas.openxmlformats.org/officeDocument/2006/relationships/hyperlink" Target="http://www.imiaweb.org/" TargetMode="External"/><Relationship Id="rId7" Type="http://schemas.openxmlformats.org/officeDocument/2006/relationships/hyperlink" Target="http://minorityhealth.hhs.gov/"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www.hhs.gov/ocr" TargetMode="External"/><Relationship Id="rId5" Type="http://schemas.openxmlformats.org/officeDocument/2006/relationships/hyperlink" Target="http://www.ncihc.org/" TargetMode="External"/><Relationship Id="rId4" Type="http://schemas.openxmlformats.org/officeDocument/2006/relationships/hyperlink" Target="http://www.chiaonline.org/" TargetMode="External"/><Relationship Id="rId9"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screencast.com/t/YcJAsmjL2J&#160;"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www.certifiedmedicalinterpreters.org/" TargetMode="External"/><Relationship Id="rId7"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hyperlink" Target="http://www.facebook.com/pages/CertifiedMedicalInterpreters" TargetMode="External"/><Relationship Id="rId4" Type="http://schemas.openxmlformats.org/officeDocument/2006/relationships/hyperlink" Target="mailto:staff@certifiedmedicalinterpreters.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657600" y="1424696"/>
            <a:ext cx="4768279" cy="525785"/>
          </a:xfrm>
          <a:prstGeom prst="rect">
            <a:avLst/>
          </a:prstGeom>
        </p:spPr>
        <p:txBody>
          <a:bodyPr vert="horz" wrap="square" lIns="0" tIns="0" rIns="0" bIns="0" rtlCol="0">
            <a:spAutoFit/>
          </a:bodyPr>
          <a:lstStyle/>
          <a:p>
            <a:pPr algn="l">
              <a:lnSpc>
                <a:spcPts val="4100"/>
              </a:lnSpc>
            </a:pPr>
            <a:r>
              <a:rPr lang="en-US" sz="3200" spc="-5" dirty="0">
                <a:latin typeface="Arial" panose="020B0604020202020204" pitchFamily="34" charset="0"/>
                <a:cs typeface="Arial" panose="020B0604020202020204" pitchFamily="34" charset="0"/>
              </a:rPr>
              <a:t>Available CMI credentials:</a:t>
            </a:r>
            <a:endParaRPr sz="3200" dirty="0">
              <a:latin typeface="Arial" panose="020B0604020202020204" pitchFamily="34" charset="0"/>
              <a:cs typeface="Arial" panose="020B0604020202020204" pitchFamily="34" charset="0"/>
            </a:endParaRPr>
          </a:p>
        </p:txBody>
      </p:sp>
      <p:sp>
        <p:nvSpPr>
          <p:cNvPr id="3" name="object 3"/>
          <p:cNvSpPr txBox="1"/>
          <p:nvPr/>
        </p:nvSpPr>
        <p:spPr>
          <a:xfrm>
            <a:off x="1219200" y="2205584"/>
            <a:ext cx="3273298" cy="1551194"/>
          </a:xfrm>
          <a:prstGeom prst="rect">
            <a:avLst/>
          </a:prstGeom>
        </p:spPr>
        <p:txBody>
          <a:bodyPr vert="horz" wrap="square" lIns="0" tIns="0" rIns="0" bIns="0" rtlCol="0">
            <a:spAutoFit/>
          </a:bodyPr>
          <a:lstStyle/>
          <a:p>
            <a:pPr marL="12700" marR="1236980">
              <a:lnSpc>
                <a:spcPct val="120200"/>
              </a:lnSpc>
            </a:pPr>
            <a:r>
              <a:rPr lang="en-US" sz="2800" b="1" spc="-5" dirty="0">
                <a:solidFill>
                  <a:schemeClr val="accent4">
                    <a:lumMod val="50000"/>
                  </a:schemeClr>
                </a:solidFill>
                <a:latin typeface="Arial"/>
                <a:cs typeface="Arial"/>
              </a:rPr>
              <a:t>Spanish</a:t>
            </a:r>
          </a:p>
          <a:p>
            <a:pPr marL="12700" marR="1236980">
              <a:lnSpc>
                <a:spcPct val="120200"/>
              </a:lnSpc>
            </a:pPr>
            <a:r>
              <a:rPr lang="en-US" sz="2800" b="1" spc="-5" dirty="0">
                <a:solidFill>
                  <a:schemeClr val="accent4">
                    <a:lumMod val="50000"/>
                  </a:schemeClr>
                </a:solidFill>
                <a:latin typeface="Arial"/>
                <a:cs typeface="Arial"/>
              </a:rPr>
              <a:t>Russian</a:t>
            </a:r>
          </a:p>
          <a:p>
            <a:pPr marL="12700" marR="1236980">
              <a:lnSpc>
                <a:spcPct val="120200"/>
              </a:lnSpc>
            </a:pPr>
            <a:r>
              <a:rPr lang="en-US" sz="2800" b="1" spc="-5" dirty="0">
                <a:solidFill>
                  <a:schemeClr val="accent4">
                    <a:lumMod val="50000"/>
                  </a:schemeClr>
                </a:solidFill>
                <a:latin typeface="Arial"/>
                <a:cs typeface="Arial"/>
              </a:rPr>
              <a:t>Korean</a:t>
            </a:r>
            <a:endParaRPr sz="2800" b="1" dirty="0">
              <a:solidFill>
                <a:schemeClr val="accent4">
                  <a:lumMod val="50000"/>
                </a:schemeClr>
              </a:solidFill>
              <a:latin typeface="Arial"/>
              <a:cs typeface="Arial"/>
            </a:endParaRPr>
          </a:p>
        </p:txBody>
      </p:sp>
      <p:sp>
        <p:nvSpPr>
          <p:cNvPr id="4" name="object 4"/>
          <p:cNvSpPr txBox="1"/>
          <p:nvPr/>
        </p:nvSpPr>
        <p:spPr>
          <a:xfrm>
            <a:off x="6400800" y="4135839"/>
            <a:ext cx="2209800" cy="1551194"/>
          </a:xfrm>
          <a:prstGeom prst="rect">
            <a:avLst/>
          </a:prstGeom>
        </p:spPr>
        <p:txBody>
          <a:bodyPr vert="horz" wrap="square" lIns="0" tIns="0" rIns="0" bIns="0" rtlCol="0">
            <a:spAutoFit/>
          </a:bodyPr>
          <a:lstStyle/>
          <a:p>
            <a:pPr marL="12700" marR="5080">
              <a:lnSpc>
                <a:spcPct val="120400"/>
              </a:lnSpc>
            </a:pPr>
            <a:r>
              <a:rPr lang="en-US" sz="2800" b="1" spc="-10" dirty="0">
                <a:solidFill>
                  <a:schemeClr val="accent4">
                    <a:lumMod val="50000"/>
                  </a:schemeClr>
                </a:solidFill>
                <a:latin typeface="Arial"/>
                <a:cs typeface="Arial"/>
              </a:rPr>
              <a:t>Mandarin</a:t>
            </a:r>
          </a:p>
          <a:p>
            <a:pPr marL="12700" marR="5080">
              <a:lnSpc>
                <a:spcPct val="120400"/>
              </a:lnSpc>
            </a:pPr>
            <a:r>
              <a:rPr lang="en-US" sz="2800" b="1" spc="-10" dirty="0">
                <a:solidFill>
                  <a:schemeClr val="accent4">
                    <a:lumMod val="50000"/>
                  </a:schemeClr>
                </a:solidFill>
                <a:latin typeface="Arial"/>
                <a:cs typeface="Arial"/>
              </a:rPr>
              <a:t>Cantonese</a:t>
            </a:r>
          </a:p>
          <a:p>
            <a:pPr marL="12700" marR="5080">
              <a:lnSpc>
                <a:spcPct val="120400"/>
              </a:lnSpc>
            </a:pPr>
            <a:r>
              <a:rPr lang="en-US" sz="2800" b="1" spc="-10" dirty="0">
                <a:solidFill>
                  <a:schemeClr val="accent4">
                    <a:lumMod val="50000"/>
                  </a:schemeClr>
                </a:solidFill>
                <a:latin typeface="Arial"/>
                <a:cs typeface="Arial"/>
              </a:rPr>
              <a:t>Vietnamese</a:t>
            </a:r>
            <a:endParaRPr sz="2800" b="1" dirty="0">
              <a:solidFill>
                <a:schemeClr val="accent4">
                  <a:lumMod val="50000"/>
                </a:schemeClr>
              </a:solidFill>
              <a:latin typeface="Arial"/>
              <a:cs typeface="Arial"/>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7342" y="2981181"/>
            <a:ext cx="2309315" cy="2309315"/>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211667"/>
            <a:ext cx="4572000" cy="1780098"/>
          </a:xfrm>
          <a:prstGeom prst="rect">
            <a:avLst/>
          </a:prstGeom>
        </p:spPr>
      </p:pic>
      <p:sp>
        <p:nvSpPr>
          <p:cNvPr id="11" name="Footer Placeholder 10"/>
          <p:cNvSpPr>
            <a:spLocks noGrp="1"/>
          </p:cNvSpPr>
          <p:nvPr>
            <p:ph type="ftr" sz="quarter" idx="11"/>
          </p:nvPr>
        </p:nvSpPr>
        <p:spPr/>
        <p:txBody>
          <a:bodyPr/>
          <a:lstStyle/>
          <a:p>
            <a:pPr marL="12700" algn="r">
              <a:lnSpc>
                <a:spcPts val="1260"/>
              </a:lnSpc>
            </a:pPr>
            <a:r>
              <a:rPr lang="en-US" spc="-5" dirty="0"/>
              <a:t>Copyright © 2019 NBCMI</a:t>
            </a:r>
          </a:p>
        </p:txBody>
      </p:sp>
    </p:spTree>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990600"/>
            <a:ext cx="4114800" cy="1066800"/>
          </a:xfrm>
        </p:spPr>
        <p:txBody>
          <a:bodyPr/>
          <a:lstStyle/>
          <a:p>
            <a:r>
              <a:rPr lang="en-US" sz="3600" dirty="0">
                <a:latin typeface="Arial" panose="020B0604020202020204" pitchFamily="34" charset="0"/>
                <a:cs typeface="Arial" panose="020B0604020202020204" pitchFamily="34" charset="0"/>
              </a:rPr>
              <a:t>Who</a:t>
            </a:r>
            <a:r>
              <a:rPr lang="en-US" dirty="0">
                <a:latin typeface="Arial" panose="020B0604020202020204" pitchFamily="34" charset="0"/>
                <a:cs typeface="Arial" panose="020B0604020202020204" pitchFamily="34" charset="0"/>
              </a:rPr>
              <a:t> are we?</a:t>
            </a:r>
          </a:p>
        </p:txBody>
      </p:sp>
      <p:sp>
        <p:nvSpPr>
          <p:cNvPr id="3" name="Content Placeholder 2"/>
          <p:cNvSpPr>
            <a:spLocks noGrp="1"/>
          </p:cNvSpPr>
          <p:nvPr>
            <p:ph idx="1"/>
          </p:nvPr>
        </p:nvSpPr>
        <p:spPr>
          <a:xfrm>
            <a:off x="990600" y="2123420"/>
            <a:ext cx="7696200" cy="4800600"/>
          </a:xfrm>
        </p:spPr>
        <p:txBody>
          <a:bodyPr>
            <a:noAutofit/>
          </a:bodyPr>
          <a:lstStyle/>
          <a:p>
            <a:pPr>
              <a:buFont typeface="Wingdings" panose="05000000000000000000" pitchFamily="2" charset="2"/>
              <a:buChar char="Ø"/>
            </a:pPr>
            <a:r>
              <a:rPr lang="en-US" sz="2400" dirty="0">
                <a:solidFill>
                  <a:schemeClr val="tx1"/>
                </a:solidFill>
                <a:latin typeface="Arial" panose="020B0604020202020204" pitchFamily="34" charset="0"/>
                <a:cs typeface="Arial" panose="020B0604020202020204" pitchFamily="34" charset="0"/>
              </a:rPr>
              <a:t>The National Board is a non-profit certifying body that is also an independent division of the International Medical Interpreter Association (IMIA).</a:t>
            </a:r>
          </a:p>
          <a:p>
            <a:pPr>
              <a:buFont typeface="Wingdings" panose="05000000000000000000" pitchFamily="2" charset="2"/>
              <a:buChar char="Ø"/>
            </a:pPr>
            <a:endParaRPr lang="en-US" sz="2400" dirty="0">
              <a:solidFill>
                <a:schemeClr val="tx1"/>
              </a:solidFill>
              <a:latin typeface="Arial" panose="020B0604020202020204" pitchFamily="34" charset="0"/>
              <a:cs typeface="Arial" panose="020B0604020202020204" pitchFamily="34" charset="0"/>
            </a:endParaRPr>
          </a:p>
          <a:p>
            <a:pPr>
              <a:buFont typeface="Wingdings" panose="05000000000000000000" pitchFamily="2" charset="2"/>
              <a:buChar char="Ø"/>
            </a:pPr>
            <a:r>
              <a:rPr lang="en-US" sz="2400" dirty="0">
                <a:solidFill>
                  <a:schemeClr val="tx1"/>
                </a:solidFill>
                <a:latin typeface="Arial" panose="020B0604020202020204" pitchFamily="34" charset="0"/>
                <a:cs typeface="Arial" panose="020B0604020202020204" pitchFamily="34" charset="0"/>
              </a:rPr>
              <a:t>Our mission is to foster improved healthcare outcomes, patient safety, and patient/provider communication by elevating the standards for and the quality of medical interpreting through a nationally recognized and validated certification for medical interpreters.</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562600" y="25400"/>
            <a:ext cx="3444552" cy="1342792"/>
          </a:xfrm>
          <a:prstGeom prst="rect">
            <a:avLst/>
          </a:prstGeom>
          <a:noFill/>
          <a:ln>
            <a:noFill/>
          </a:ln>
        </p:spPr>
      </p:pic>
      <p:sp>
        <p:nvSpPr>
          <p:cNvPr id="6" name="Footer Placeholder 5"/>
          <p:cNvSpPr>
            <a:spLocks noGrp="1"/>
          </p:cNvSpPr>
          <p:nvPr>
            <p:ph type="ftr" sz="quarter" idx="11"/>
          </p:nvPr>
        </p:nvSpPr>
        <p:spPr/>
        <p:txBody>
          <a:bodyPr/>
          <a:lstStyle/>
          <a:p>
            <a:pPr marL="12700" algn="r">
              <a:lnSpc>
                <a:spcPts val="1260"/>
              </a:lnSpc>
            </a:pPr>
            <a:r>
              <a:rPr lang="en-US" spc="-5" dirty="0"/>
              <a:t>Copyright © 2019 NBCMI</a:t>
            </a:r>
          </a:p>
        </p:txBody>
      </p:sp>
    </p:spTree>
    <p:extLst>
      <p:ext uri="{BB962C8B-B14F-4D97-AF65-F5344CB8AC3E}">
        <p14:creationId xmlns:p14="http://schemas.microsoft.com/office/powerpoint/2010/main" val="634237554"/>
      </p:ext>
    </p:extLst>
  </p:cSld>
  <p:clrMapOvr>
    <a:masterClrMapping/>
  </p:clrMapOvr>
  <p:transition spd="slow">
    <p:cove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1143000" y="1152108"/>
            <a:ext cx="4800600" cy="492443"/>
          </a:xfrm>
          <a:prstGeom prst="rect">
            <a:avLst/>
          </a:prstGeom>
        </p:spPr>
        <p:txBody>
          <a:bodyPr vert="horz" wrap="square" lIns="0" tIns="0" rIns="0" bIns="0" rtlCol="0">
            <a:spAutoFit/>
          </a:bodyPr>
          <a:lstStyle/>
          <a:p>
            <a:pPr marL="1803400" marR="5080" indent="-1791335">
              <a:lnSpc>
                <a:spcPct val="100000"/>
              </a:lnSpc>
            </a:pPr>
            <a:r>
              <a:rPr lang="en-US" sz="3200" spc="-5" dirty="0">
                <a:latin typeface="Arial" panose="020B0604020202020204" pitchFamily="34" charset="0"/>
                <a:cs typeface="Arial" panose="020B0604020202020204" pitchFamily="34" charset="0"/>
              </a:rPr>
              <a:t>Certification vs Certificate</a:t>
            </a:r>
            <a:endParaRPr sz="3200" dirty="0">
              <a:latin typeface="Arial" panose="020B0604020202020204" pitchFamily="34" charset="0"/>
              <a:cs typeface="Arial" panose="020B0604020202020204" pitchFamily="34" charset="0"/>
            </a:endParaRPr>
          </a:p>
        </p:txBody>
      </p:sp>
      <p:sp>
        <p:nvSpPr>
          <p:cNvPr id="6" name="object 6"/>
          <p:cNvSpPr txBox="1">
            <a:spLocks noGrp="1"/>
          </p:cNvSpPr>
          <p:nvPr>
            <p:ph type="ftr" sz="quarter" idx="11"/>
          </p:nvPr>
        </p:nvSpPr>
        <p:spPr>
          <a:xfrm>
            <a:off x="3760723" y="6487759"/>
            <a:ext cx="2411477" cy="166712"/>
          </a:xfrm>
          <a:prstGeom prst="rect">
            <a:avLst/>
          </a:prstGeom>
        </p:spPr>
        <p:txBody>
          <a:bodyPr vert="horz" wrap="square" lIns="0" tIns="0" rIns="0" bIns="0" rtlCol="0">
            <a:spAutoFit/>
          </a:bodyPr>
          <a:lstStyle/>
          <a:p>
            <a:pPr marL="12700" algn="r">
              <a:lnSpc>
                <a:spcPts val="1260"/>
              </a:lnSpc>
            </a:pPr>
            <a:r>
              <a:rPr lang="en-US" spc="-5" dirty="0"/>
              <a:t>Copyright © 2019 NBCMI</a:t>
            </a:r>
            <a:endParaRPr spc="-5" dirty="0"/>
          </a:p>
        </p:txBody>
      </p:sp>
      <p:sp>
        <p:nvSpPr>
          <p:cNvPr id="5" name="object 5"/>
          <p:cNvSpPr txBox="1"/>
          <p:nvPr/>
        </p:nvSpPr>
        <p:spPr>
          <a:xfrm>
            <a:off x="1268056" y="1905000"/>
            <a:ext cx="7331113" cy="4210383"/>
          </a:xfrm>
          <a:prstGeom prst="rect">
            <a:avLst/>
          </a:prstGeom>
        </p:spPr>
        <p:txBody>
          <a:bodyPr vert="horz" wrap="square" lIns="0" tIns="0" rIns="0" bIns="0" rtlCol="0">
            <a:spAutoFit/>
          </a:bodyPr>
          <a:lstStyle/>
          <a:p>
            <a:pPr marL="12700" marR="5080">
              <a:lnSpc>
                <a:spcPct val="79900"/>
              </a:lnSpc>
            </a:pPr>
            <a:r>
              <a:rPr sz="2400" b="1" dirty="0">
                <a:solidFill>
                  <a:schemeClr val="tx2">
                    <a:lumMod val="50000"/>
                  </a:schemeClr>
                </a:solidFill>
                <a:latin typeface="Arial"/>
                <a:cs typeface="Arial"/>
              </a:rPr>
              <a:t>Certification: </a:t>
            </a:r>
            <a:endParaRPr lang="en-US" sz="2400" b="1" dirty="0">
              <a:solidFill>
                <a:schemeClr val="tx2">
                  <a:lumMod val="50000"/>
                </a:schemeClr>
              </a:solidFill>
              <a:latin typeface="Arial"/>
              <a:cs typeface="Arial"/>
            </a:endParaRPr>
          </a:p>
          <a:p>
            <a:pPr marL="12700" marR="5080">
              <a:lnSpc>
                <a:spcPct val="79900"/>
              </a:lnSpc>
            </a:pPr>
            <a:r>
              <a:rPr lang="en-US" sz="2400" spc="-5" dirty="0">
                <a:solidFill>
                  <a:schemeClr val="tx2">
                    <a:lumMod val="50000"/>
                  </a:schemeClr>
                </a:solidFill>
                <a:latin typeface="Arial"/>
                <a:cs typeface="Arial"/>
              </a:rPr>
              <a:t>A structured testing process through which an accredited entity grants a time-limited </a:t>
            </a:r>
            <a:r>
              <a:rPr lang="en-US" sz="2400" b="1" spc="-5" dirty="0">
                <a:solidFill>
                  <a:schemeClr val="tx2">
                    <a:lumMod val="50000"/>
                  </a:schemeClr>
                </a:solidFill>
                <a:latin typeface="Arial"/>
                <a:cs typeface="Arial"/>
              </a:rPr>
              <a:t>credential</a:t>
            </a:r>
            <a:r>
              <a:rPr lang="en-US" sz="2400" spc="-5" dirty="0">
                <a:solidFill>
                  <a:schemeClr val="tx2">
                    <a:lumMod val="50000"/>
                  </a:schemeClr>
                </a:solidFill>
                <a:latin typeface="Arial"/>
                <a:cs typeface="Arial"/>
              </a:rPr>
              <a:t> to an individual after verifying that he/she has met predetermined and standardized criteria.  Once you have successfully completed the certification process you can call yourself a </a:t>
            </a:r>
            <a:r>
              <a:rPr lang="en-US" sz="2400" b="1" spc="-5" dirty="0">
                <a:solidFill>
                  <a:schemeClr val="tx2">
                    <a:lumMod val="50000"/>
                  </a:schemeClr>
                </a:solidFill>
                <a:latin typeface="Arial"/>
                <a:cs typeface="Arial"/>
              </a:rPr>
              <a:t>Certified Medical Interpreter (CMI).</a:t>
            </a:r>
          </a:p>
          <a:p>
            <a:pPr marL="12700" marR="5080">
              <a:lnSpc>
                <a:spcPct val="79900"/>
              </a:lnSpc>
            </a:pPr>
            <a:endParaRPr sz="3000" dirty="0">
              <a:solidFill>
                <a:schemeClr val="tx2">
                  <a:lumMod val="50000"/>
                </a:schemeClr>
              </a:solidFill>
              <a:latin typeface="Times New Roman"/>
              <a:cs typeface="Times New Roman"/>
            </a:endParaRPr>
          </a:p>
          <a:p>
            <a:pPr marL="12700" marR="22225">
              <a:lnSpc>
                <a:spcPct val="79800"/>
              </a:lnSpc>
            </a:pPr>
            <a:r>
              <a:rPr sz="2400" b="1" dirty="0">
                <a:solidFill>
                  <a:schemeClr val="tx2">
                    <a:lumMod val="50000"/>
                  </a:schemeClr>
                </a:solidFill>
                <a:latin typeface="Arial"/>
                <a:cs typeface="Arial"/>
              </a:rPr>
              <a:t>Certificate</a:t>
            </a:r>
            <a:r>
              <a:rPr lang="en-US" sz="2400" b="1" dirty="0">
                <a:solidFill>
                  <a:schemeClr val="tx2">
                    <a:lumMod val="50000"/>
                  </a:schemeClr>
                </a:solidFill>
                <a:latin typeface="Arial"/>
                <a:cs typeface="Arial"/>
              </a:rPr>
              <a:t> of Completion</a:t>
            </a:r>
            <a:r>
              <a:rPr sz="2400" b="1" i="1" dirty="0">
                <a:solidFill>
                  <a:schemeClr val="tx2">
                    <a:lumMod val="50000"/>
                  </a:schemeClr>
                </a:solidFill>
                <a:latin typeface="Arial"/>
                <a:cs typeface="Arial"/>
              </a:rPr>
              <a:t>:</a:t>
            </a:r>
            <a:endParaRPr lang="en-US" sz="2400" b="1" i="1" dirty="0">
              <a:solidFill>
                <a:schemeClr val="tx2">
                  <a:lumMod val="50000"/>
                </a:schemeClr>
              </a:solidFill>
              <a:latin typeface="Arial"/>
              <a:cs typeface="Arial"/>
            </a:endParaRPr>
          </a:p>
          <a:p>
            <a:pPr marL="12700" marR="22225">
              <a:lnSpc>
                <a:spcPct val="79800"/>
              </a:lnSpc>
            </a:pPr>
            <a:r>
              <a:rPr sz="2400" spc="-5" dirty="0">
                <a:solidFill>
                  <a:schemeClr val="tx2">
                    <a:lumMod val="50000"/>
                  </a:schemeClr>
                </a:solidFill>
                <a:latin typeface="Arial"/>
                <a:cs typeface="Arial"/>
              </a:rPr>
              <a:t>Completed a course </a:t>
            </a:r>
            <a:r>
              <a:rPr sz="2400" dirty="0">
                <a:solidFill>
                  <a:schemeClr val="tx2">
                    <a:lumMod val="50000"/>
                  </a:schemeClr>
                </a:solidFill>
                <a:latin typeface="Arial"/>
                <a:cs typeface="Arial"/>
              </a:rPr>
              <a:t>of study </a:t>
            </a:r>
            <a:r>
              <a:rPr sz="2400" spc="-5" dirty="0">
                <a:solidFill>
                  <a:schemeClr val="tx2">
                    <a:lumMod val="50000"/>
                  </a:schemeClr>
                </a:solidFill>
                <a:latin typeface="Arial"/>
                <a:cs typeface="Arial"/>
              </a:rPr>
              <a:t>or training in  interpreting, and received a </a:t>
            </a:r>
            <a:r>
              <a:rPr sz="2400" b="1" i="1" spc="-5" dirty="0">
                <a:solidFill>
                  <a:schemeClr val="tx2">
                    <a:lumMod val="50000"/>
                  </a:schemeClr>
                </a:solidFill>
                <a:latin typeface="Arial"/>
                <a:cs typeface="Arial"/>
              </a:rPr>
              <a:t>certificate </a:t>
            </a:r>
            <a:r>
              <a:rPr sz="2400" dirty="0">
                <a:solidFill>
                  <a:schemeClr val="tx2">
                    <a:lumMod val="50000"/>
                  </a:schemeClr>
                </a:solidFill>
                <a:latin typeface="Arial"/>
                <a:cs typeface="Arial"/>
              </a:rPr>
              <a:t>of</a:t>
            </a:r>
            <a:r>
              <a:rPr sz="2400" spc="155" dirty="0">
                <a:solidFill>
                  <a:schemeClr val="tx2">
                    <a:lumMod val="50000"/>
                  </a:schemeClr>
                </a:solidFill>
                <a:latin typeface="Arial"/>
                <a:cs typeface="Arial"/>
              </a:rPr>
              <a:t> </a:t>
            </a:r>
            <a:r>
              <a:rPr sz="2400" spc="-5" dirty="0">
                <a:solidFill>
                  <a:schemeClr val="tx2">
                    <a:lumMod val="50000"/>
                  </a:schemeClr>
                </a:solidFill>
                <a:latin typeface="Arial"/>
                <a:cs typeface="Arial"/>
              </a:rPr>
              <a:t>completion</a:t>
            </a:r>
            <a:r>
              <a:rPr lang="en-US" sz="2400" spc="-5" dirty="0">
                <a:solidFill>
                  <a:schemeClr val="tx2">
                    <a:lumMod val="50000"/>
                  </a:schemeClr>
                </a:solidFill>
                <a:latin typeface="Arial"/>
                <a:cs typeface="Arial"/>
              </a:rPr>
              <a:t>.  You CANNOT call yourself a Certified Medical Interpreter by just completing the training. </a:t>
            </a:r>
            <a:endParaRPr sz="2400" dirty="0">
              <a:solidFill>
                <a:schemeClr val="tx2">
                  <a:lumMod val="50000"/>
                </a:schemeClr>
              </a:solidFill>
              <a:latin typeface="Arial"/>
              <a:cs typeface="Arial"/>
            </a:endParaRPr>
          </a:p>
        </p:txBody>
      </p:sp>
      <p:pic>
        <p:nvPicPr>
          <p:cNvPr id="10" name="Picture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62600" y="33867"/>
            <a:ext cx="3444552" cy="134279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title"/>
          </p:nvPr>
        </p:nvSpPr>
        <p:spPr>
          <a:xfrm>
            <a:off x="990600" y="457866"/>
            <a:ext cx="5026051" cy="492443"/>
          </a:xfrm>
          <a:prstGeom prst="rect">
            <a:avLst/>
          </a:prstGeom>
        </p:spPr>
        <p:txBody>
          <a:bodyPr vert="horz" wrap="square" lIns="0" tIns="0" rIns="0" bIns="0" rtlCol="0">
            <a:spAutoFit/>
          </a:bodyPr>
          <a:lstStyle/>
          <a:p>
            <a:pPr marL="12700" marR="5080" indent="135890" algn="l">
              <a:lnSpc>
                <a:spcPct val="100000"/>
              </a:lnSpc>
            </a:pPr>
            <a:r>
              <a:rPr lang="en-US" sz="3200" dirty="0">
                <a:latin typeface="Arial" panose="020B0604020202020204" pitchFamily="34" charset="0"/>
                <a:cs typeface="Arial" panose="020B0604020202020204" pitchFamily="34" charset="0"/>
              </a:rPr>
              <a:t>Certification Timeline</a:t>
            </a:r>
            <a:endParaRPr sz="3200" dirty="0">
              <a:latin typeface="Arial" panose="020B0604020202020204" pitchFamily="34" charset="0"/>
              <a:cs typeface="Arial" panose="020B0604020202020204" pitchFamily="34" charset="0"/>
            </a:endParaRPr>
          </a:p>
        </p:txBody>
      </p:sp>
      <p:sp>
        <p:nvSpPr>
          <p:cNvPr id="9" name="Rounded Rectangle 8"/>
          <p:cNvSpPr/>
          <p:nvPr/>
        </p:nvSpPr>
        <p:spPr>
          <a:xfrm>
            <a:off x="1676400" y="1265668"/>
            <a:ext cx="2278311" cy="816936"/>
          </a:xfrm>
          <a:prstGeom prst="roundRect">
            <a:avLst/>
          </a:prstGeom>
          <a:solidFill>
            <a:schemeClr val="accent1">
              <a:lumMod val="60000"/>
              <a:lumOff val="40000"/>
            </a:schemeClr>
          </a:solidFill>
          <a:ln>
            <a:solidFill>
              <a:srgbClr val="0070C0"/>
            </a:solidFill>
          </a:ln>
          <a:effectLst>
            <a:outerShdw blurRad="76200" dir="13500000" sy="23000" kx="1200000" algn="br" rotWithShape="0">
              <a:prstClr val="black">
                <a:alpha val="20000"/>
              </a:prstClr>
            </a:outerShdw>
          </a:effectLst>
          <a:scene3d>
            <a:camera prst="orthographicFront"/>
            <a:lightRig rig="threePt" dir="t"/>
          </a:scene3d>
          <a:sp3d>
            <a:bevelT prst="angle"/>
          </a:sp3d>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latin typeface="Arial" panose="020B0604020202020204" pitchFamily="34" charset="0"/>
                <a:cs typeface="Arial" panose="020B0604020202020204" pitchFamily="34" charset="0"/>
              </a:rPr>
              <a:t>REGISTER ONLINE submit documents</a:t>
            </a:r>
          </a:p>
        </p:txBody>
      </p:sp>
      <p:sp>
        <p:nvSpPr>
          <p:cNvPr id="10" name="Oval 9"/>
          <p:cNvSpPr/>
          <p:nvPr/>
        </p:nvSpPr>
        <p:spPr>
          <a:xfrm>
            <a:off x="3549176" y="1674136"/>
            <a:ext cx="3040302" cy="1016799"/>
          </a:xfrm>
          <a:prstGeom prst="ellipse">
            <a:avLst/>
          </a:prstGeom>
          <a:solidFill>
            <a:schemeClr val="accent1">
              <a:lumMod val="60000"/>
              <a:lumOff val="40000"/>
            </a:schemeClr>
          </a:solidFill>
          <a:ln>
            <a:solidFill>
              <a:srgbClr val="0070C0"/>
            </a:solidFill>
          </a:ln>
          <a:scene3d>
            <a:camera prst="orthographicFront"/>
            <a:lightRig rig="threePt" dir="t"/>
          </a:scene3d>
          <a:sp3d>
            <a:bevelT w="139700" h="139700" prst="divot"/>
          </a:sp3d>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latin typeface="Arial" panose="020B0604020202020204" pitchFamily="34" charset="0"/>
                <a:cs typeface="Arial" panose="020B0604020202020204" pitchFamily="34" charset="0"/>
              </a:rPr>
              <a:t>DOCUMENTATION REVIEW</a:t>
            </a:r>
          </a:p>
          <a:p>
            <a:pPr algn="ctr"/>
            <a:r>
              <a:rPr lang="en-US" sz="1600" dirty="0">
                <a:latin typeface="Arial" panose="020B0604020202020204" pitchFamily="34" charset="0"/>
                <a:cs typeface="Arial" panose="020B0604020202020204" pitchFamily="34" charset="0"/>
              </a:rPr>
              <a:t>2 weeks</a:t>
            </a:r>
          </a:p>
        </p:txBody>
      </p:sp>
      <p:sp>
        <p:nvSpPr>
          <p:cNvPr id="13" name="Rounded Rectangle 12"/>
          <p:cNvSpPr/>
          <p:nvPr/>
        </p:nvSpPr>
        <p:spPr>
          <a:xfrm>
            <a:off x="6096000" y="5181599"/>
            <a:ext cx="2251379" cy="869761"/>
          </a:xfrm>
          <a:prstGeom prst="roundRect">
            <a:avLst/>
          </a:prstGeom>
          <a:solidFill>
            <a:schemeClr val="accent1">
              <a:lumMod val="40000"/>
              <a:lumOff val="60000"/>
            </a:schemeClr>
          </a:solidFill>
          <a:ln>
            <a:solidFill>
              <a:schemeClr val="accent1">
                <a:lumMod val="50000"/>
              </a:schemeClr>
            </a:solidFill>
          </a:ln>
          <a:scene3d>
            <a:camera prst="orthographicFront"/>
            <a:lightRig rig="threePt" dir="t"/>
          </a:scene3d>
          <a:sp3d>
            <a:bevelT w="114300" prst="hardEdge"/>
          </a:sp3d>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t>TAKE ORAL EXAM</a:t>
            </a:r>
          </a:p>
          <a:p>
            <a:pPr algn="ctr"/>
            <a:r>
              <a:rPr lang="en-US" sz="1600" dirty="0"/>
              <a:t>Find out score in 8-10 weeks</a:t>
            </a:r>
          </a:p>
        </p:txBody>
      </p:sp>
      <p:sp>
        <p:nvSpPr>
          <p:cNvPr id="5" name="Footer Placeholder 4"/>
          <p:cNvSpPr>
            <a:spLocks noGrp="1"/>
          </p:cNvSpPr>
          <p:nvPr>
            <p:ph type="ftr" sz="quarter" idx="11"/>
          </p:nvPr>
        </p:nvSpPr>
        <p:spPr/>
        <p:txBody>
          <a:bodyPr/>
          <a:lstStyle/>
          <a:p>
            <a:pPr marL="12700" algn="r">
              <a:lnSpc>
                <a:spcPts val="1260"/>
              </a:lnSpc>
            </a:pPr>
            <a:r>
              <a:rPr lang="en-US" spc="-5" dirty="0"/>
              <a:t>Copyright © 2019 NBCMI</a:t>
            </a:r>
          </a:p>
        </p:txBody>
      </p:sp>
      <p:pic>
        <p:nvPicPr>
          <p:cNvPr id="15" name="Picture 1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52191" y="33867"/>
            <a:ext cx="3444552" cy="1342792"/>
          </a:xfrm>
          <a:prstGeom prst="rect">
            <a:avLst/>
          </a:prstGeom>
          <a:noFill/>
          <a:ln>
            <a:noFill/>
          </a:ln>
        </p:spPr>
      </p:pic>
      <p:sp>
        <p:nvSpPr>
          <p:cNvPr id="16" name="Bevel 15"/>
          <p:cNvSpPr/>
          <p:nvPr/>
        </p:nvSpPr>
        <p:spPr>
          <a:xfrm>
            <a:off x="3733800" y="3124200"/>
            <a:ext cx="3124200" cy="1042416"/>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rPr>
              <a:t>SCHEDULE AND TAKE</a:t>
            </a:r>
          </a:p>
          <a:p>
            <a:pPr algn="ctr"/>
            <a:r>
              <a:rPr lang="en-US" sz="1600" dirty="0">
                <a:solidFill>
                  <a:schemeClr val="bg1"/>
                </a:solidFill>
              </a:rPr>
              <a:t>WRITTEN EXAM</a:t>
            </a:r>
          </a:p>
          <a:p>
            <a:pPr algn="ctr"/>
            <a:r>
              <a:rPr lang="en-US" sz="1600" dirty="0">
                <a:solidFill>
                  <a:schemeClr val="bg1"/>
                </a:solidFill>
              </a:rPr>
              <a:t>Receive score immediately</a:t>
            </a:r>
          </a:p>
        </p:txBody>
      </p:sp>
      <p:sp>
        <p:nvSpPr>
          <p:cNvPr id="18" name="Trapezoid 17"/>
          <p:cNvSpPr/>
          <p:nvPr/>
        </p:nvSpPr>
        <p:spPr>
          <a:xfrm>
            <a:off x="1753362" y="4572000"/>
            <a:ext cx="2437638" cy="1828800"/>
          </a:xfrm>
          <a:prstGeom prst="trapezoid">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rPr>
              <a:t>SCHEDULE</a:t>
            </a:r>
          </a:p>
          <a:p>
            <a:pPr algn="ctr"/>
            <a:r>
              <a:rPr lang="en-US" sz="1600" dirty="0">
                <a:solidFill>
                  <a:schemeClr val="bg1"/>
                </a:solidFill>
              </a:rPr>
              <a:t>Oral Exam</a:t>
            </a:r>
          </a:p>
          <a:p>
            <a:pPr algn="ctr"/>
            <a:r>
              <a:rPr lang="en-US" sz="1600" dirty="0">
                <a:solidFill>
                  <a:schemeClr val="bg1"/>
                </a:solidFill>
              </a:rPr>
              <a:t>Within 6 months</a:t>
            </a:r>
          </a:p>
          <a:p>
            <a:pPr algn="ctr"/>
            <a:r>
              <a:rPr lang="en-US" sz="1600" dirty="0">
                <a:solidFill>
                  <a:schemeClr val="bg1"/>
                </a:solidFill>
              </a:rPr>
              <a:t>Available year round</a:t>
            </a:r>
          </a:p>
          <a:p>
            <a:pPr algn="ctr"/>
            <a:endParaRPr lang="en-US" dirty="0">
              <a:solidFill>
                <a:schemeClr val="bg1"/>
              </a:solidFill>
            </a:endParaRPr>
          </a:p>
        </p:txBody>
      </p:sp>
      <p:sp>
        <p:nvSpPr>
          <p:cNvPr id="19" name="Down Arrow 18"/>
          <p:cNvSpPr/>
          <p:nvPr/>
        </p:nvSpPr>
        <p:spPr>
          <a:xfrm rot="16200000">
            <a:off x="4800600" y="5181599"/>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0479855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1279848" y="959823"/>
            <a:ext cx="3444552" cy="671209"/>
          </a:xfrm>
          <a:prstGeom prst="rect">
            <a:avLst/>
          </a:prstGeom>
        </p:spPr>
        <p:txBody>
          <a:bodyPr vert="horz" wrap="square" lIns="0" tIns="116078" rIns="0" bIns="0" rtlCol="0">
            <a:spAutoFit/>
          </a:bodyPr>
          <a:lstStyle/>
          <a:p>
            <a:pPr marL="174625">
              <a:lnSpc>
                <a:spcPct val="100000"/>
              </a:lnSpc>
            </a:pPr>
            <a:r>
              <a:rPr lang="en-US" sz="3600" spc="-5" dirty="0">
                <a:latin typeface="Arial"/>
                <a:cs typeface="Arial"/>
              </a:rPr>
              <a:t>Pre-requisites</a:t>
            </a:r>
            <a:endParaRPr sz="3600" spc="-5" dirty="0">
              <a:latin typeface="Arial"/>
              <a:cs typeface="Arial"/>
            </a:endParaRPr>
          </a:p>
        </p:txBody>
      </p:sp>
      <p:sp>
        <p:nvSpPr>
          <p:cNvPr id="6" name="object 6"/>
          <p:cNvSpPr txBox="1">
            <a:spLocks noGrp="1"/>
          </p:cNvSpPr>
          <p:nvPr>
            <p:ph type="ftr" sz="quarter" idx="11"/>
          </p:nvPr>
        </p:nvSpPr>
        <p:spPr>
          <a:xfrm>
            <a:off x="6748138" y="6477000"/>
            <a:ext cx="2259014" cy="166712"/>
          </a:xfrm>
          <a:prstGeom prst="rect">
            <a:avLst/>
          </a:prstGeom>
        </p:spPr>
        <p:txBody>
          <a:bodyPr vert="horz" wrap="square" lIns="0" tIns="0" rIns="0" bIns="0" rtlCol="0">
            <a:spAutoFit/>
          </a:bodyPr>
          <a:lstStyle/>
          <a:p>
            <a:pPr marL="12700" algn="r">
              <a:lnSpc>
                <a:spcPts val="1260"/>
              </a:lnSpc>
            </a:pPr>
            <a:r>
              <a:rPr lang="en-US" spc="-5" dirty="0"/>
              <a:t>Copyright © 2019 NBCMI</a:t>
            </a:r>
            <a:endParaRPr spc="-5" dirty="0"/>
          </a:p>
        </p:txBody>
      </p:sp>
      <p:sp>
        <p:nvSpPr>
          <p:cNvPr id="5" name="object 5"/>
          <p:cNvSpPr txBox="1"/>
          <p:nvPr/>
        </p:nvSpPr>
        <p:spPr>
          <a:xfrm>
            <a:off x="1066800" y="2133600"/>
            <a:ext cx="8302498" cy="3965188"/>
          </a:xfrm>
          <a:prstGeom prst="rect">
            <a:avLst/>
          </a:prstGeom>
        </p:spPr>
        <p:txBody>
          <a:bodyPr vert="horz" wrap="square" lIns="0" tIns="0" rIns="0" bIns="0" rtlCol="0">
            <a:spAutoFit/>
          </a:bodyPr>
          <a:lstStyle/>
          <a:p>
            <a:pPr marL="704215" indent="-285750">
              <a:lnSpc>
                <a:spcPct val="100000"/>
              </a:lnSpc>
              <a:spcBef>
                <a:spcPts val="1714"/>
              </a:spcBef>
              <a:buFont typeface="Wingdings" panose="05000000000000000000" pitchFamily="2" charset="2"/>
              <a:buChar char="Ø"/>
              <a:tabLst>
                <a:tab pos="743585" algn="l"/>
              </a:tabLst>
            </a:pPr>
            <a:r>
              <a:rPr sz="2400" b="1" dirty="0">
                <a:solidFill>
                  <a:schemeClr val="tx2">
                    <a:lumMod val="50000"/>
                  </a:schemeClr>
                </a:solidFill>
                <a:latin typeface="Arial"/>
                <a:cs typeface="Arial"/>
              </a:rPr>
              <a:t>Age: </a:t>
            </a:r>
            <a:r>
              <a:rPr sz="2400" dirty="0">
                <a:solidFill>
                  <a:schemeClr val="tx2">
                    <a:lumMod val="50000"/>
                  </a:schemeClr>
                </a:solidFill>
                <a:latin typeface="Arial"/>
                <a:cs typeface="Arial"/>
              </a:rPr>
              <a:t>at </a:t>
            </a:r>
            <a:r>
              <a:rPr sz="2400" spc="-5" dirty="0">
                <a:solidFill>
                  <a:schemeClr val="tx2">
                    <a:lumMod val="50000"/>
                  </a:schemeClr>
                </a:solidFill>
                <a:latin typeface="Arial"/>
                <a:cs typeface="Arial"/>
              </a:rPr>
              <a:t>least 18 years</a:t>
            </a:r>
            <a:r>
              <a:rPr sz="2400" spc="-25" dirty="0">
                <a:solidFill>
                  <a:schemeClr val="tx2">
                    <a:lumMod val="50000"/>
                  </a:schemeClr>
                </a:solidFill>
                <a:latin typeface="Arial"/>
                <a:cs typeface="Arial"/>
              </a:rPr>
              <a:t> </a:t>
            </a:r>
            <a:r>
              <a:rPr sz="2400" spc="-5" dirty="0">
                <a:solidFill>
                  <a:schemeClr val="tx2">
                    <a:lumMod val="50000"/>
                  </a:schemeClr>
                </a:solidFill>
                <a:latin typeface="Arial"/>
                <a:cs typeface="Arial"/>
              </a:rPr>
              <a:t>old</a:t>
            </a:r>
            <a:endParaRPr sz="2400" dirty="0">
              <a:solidFill>
                <a:schemeClr val="tx2">
                  <a:lumMod val="50000"/>
                </a:schemeClr>
              </a:solidFill>
              <a:latin typeface="Arial"/>
              <a:cs typeface="Arial"/>
            </a:endParaRPr>
          </a:p>
          <a:p>
            <a:pPr marL="744220" marR="224790" indent="-325755">
              <a:lnSpc>
                <a:spcPct val="100000"/>
              </a:lnSpc>
              <a:spcBef>
                <a:spcPts val="1005"/>
              </a:spcBef>
              <a:buFont typeface="Wingdings" panose="05000000000000000000" pitchFamily="2" charset="2"/>
              <a:buChar char="Ø"/>
              <a:tabLst>
                <a:tab pos="743585" algn="l"/>
              </a:tabLst>
            </a:pPr>
            <a:r>
              <a:rPr sz="2400" b="1" spc="-5" dirty="0">
                <a:solidFill>
                  <a:schemeClr val="tx2">
                    <a:lumMod val="50000"/>
                  </a:schemeClr>
                </a:solidFill>
                <a:latin typeface="Arial"/>
                <a:cs typeface="Arial"/>
              </a:rPr>
              <a:t>General education: </a:t>
            </a:r>
            <a:r>
              <a:rPr sz="2400" spc="-5" dirty="0">
                <a:solidFill>
                  <a:schemeClr val="tx2">
                    <a:lumMod val="50000"/>
                  </a:schemeClr>
                </a:solidFill>
                <a:latin typeface="Arial"/>
                <a:cs typeface="Arial"/>
              </a:rPr>
              <a:t>Minimum High</a:t>
            </a:r>
            <a:r>
              <a:rPr sz="2400" spc="15" dirty="0">
                <a:solidFill>
                  <a:schemeClr val="tx2">
                    <a:lumMod val="50000"/>
                  </a:schemeClr>
                </a:solidFill>
                <a:latin typeface="Arial"/>
                <a:cs typeface="Arial"/>
              </a:rPr>
              <a:t> </a:t>
            </a:r>
            <a:r>
              <a:rPr sz="2400" spc="-5" dirty="0">
                <a:solidFill>
                  <a:schemeClr val="tx2">
                    <a:lumMod val="50000"/>
                  </a:schemeClr>
                </a:solidFill>
                <a:latin typeface="Arial"/>
                <a:cs typeface="Arial"/>
              </a:rPr>
              <a:t>School</a:t>
            </a:r>
            <a:r>
              <a:rPr sz="2400" dirty="0">
                <a:solidFill>
                  <a:schemeClr val="tx2">
                    <a:lumMod val="50000"/>
                  </a:schemeClr>
                </a:solidFill>
                <a:latin typeface="Arial"/>
                <a:cs typeface="Arial"/>
              </a:rPr>
              <a:t> </a:t>
            </a:r>
            <a:r>
              <a:rPr sz="2400" spc="-5" dirty="0">
                <a:solidFill>
                  <a:schemeClr val="tx2">
                    <a:lumMod val="50000"/>
                  </a:schemeClr>
                </a:solidFill>
                <a:latin typeface="Arial"/>
                <a:cs typeface="Arial"/>
              </a:rPr>
              <a:t>Diploma  or</a:t>
            </a:r>
            <a:r>
              <a:rPr sz="2400" spc="-40" dirty="0">
                <a:solidFill>
                  <a:schemeClr val="tx2">
                    <a:lumMod val="50000"/>
                  </a:schemeClr>
                </a:solidFill>
                <a:latin typeface="Arial"/>
                <a:cs typeface="Arial"/>
              </a:rPr>
              <a:t> </a:t>
            </a:r>
            <a:r>
              <a:rPr sz="2400" spc="-5" dirty="0">
                <a:solidFill>
                  <a:schemeClr val="tx2">
                    <a:lumMod val="50000"/>
                  </a:schemeClr>
                </a:solidFill>
                <a:latin typeface="Arial"/>
                <a:cs typeface="Arial"/>
              </a:rPr>
              <a:t>equivalent</a:t>
            </a:r>
            <a:endParaRPr sz="2400" dirty="0">
              <a:solidFill>
                <a:schemeClr val="tx2">
                  <a:lumMod val="50000"/>
                </a:schemeClr>
              </a:solidFill>
              <a:latin typeface="Arial"/>
              <a:cs typeface="Arial"/>
            </a:endParaRPr>
          </a:p>
          <a:p>
            <a:pPr marL="744220" marR="532765" indent="-325755">
              <a:lnSpc>
                <a:spcPct val="100000"/>
              </a:lnSpc>
              <a:spcBef>
                <a:spcPts val="1010"/>
              </a:spcBef>
              <a:buFont typeface="Wingdings" panose="05000000000000000000" pitchFamily="2" charset="2"/>
              <a:buChar char="Ø"/>
              <a:tabLst>
                <a:tab pos="743585" algn="l"/>
              </a:tabLst>
            </a:pPr>
            <a:r>
              <a:rPr sz="2400" b="1" spc="-5" dirty="0">
                <a:solidFill>
                  <a:schemeClr val="tx2">
                    <a:lumMod val="50000"/>
                  </a:schemeClr>
                </a:solidFill>
                <a:latin typeface="Arial"/>
                <a:cs typeface="Arial"/>
              </a:rPr>
              <a:t>Medical interpreter education</a:t>
            </a:r>
            <a:r>
              <a:rPr sz="2400" spc="-5" dirty="0">
                <a:solidFill>
                  <a:schemeClr val="tx2">
                    <a:lumMod val="50000"/>
                  </a:schemeClr>
                </a:solidFill>
                <a:latin typeface="Arial"/>
                <a:cs typeface="Arial"/>
              </a:rPr>
              <a:t>: A </a:t>
            </a:r>
            <a:r>
              <a:rPr lang="en-US" sz="2400" spc="-5" dirty="0">
                <a:solidFill>
                  <a:schemeClr val="tx2">
                    <a:lumMod val="50000"/>
                  </a:schemeClr>
                </a:solidFill>
                <a:latin typeface="Arial"/>
                <a:cs typeface="Arial"/>
              </a:rPr>
              <a:t>minimum of a </a:t>
            </a:r>
            <a:r>
              <a:rPr sz="2400" spc="-5" dirty="0">
                <a:solidFill>
                  <a:schemeClr val="tx2">
                    <a:lumMod val="50000"/>
                  </a:schemeClr>
                </a:solidFill>
                <a:latin typeface="Arial"/>
                <a:cs typeface="Arial"/>
              </a:rPr>
              <a:t>40</a:t>
            </a:r>
            <a:r>
              <a:rPr sz="2400" spc="-15" dirty="0">
                <a:solidFill>
                  <a:schemeClr val="tx2">
                    <a:lumMod val="50000"/>
                  </a:schemeClr>
                </a:solidFill>
                <a:latin typeface="Arial"/>
                <a:cs typeface="Arial"/>
              </a:rPr>
              <a:t> </a:t>
            </a:r>
            <a:r>
              <a:rPr sz="2400" spc="-10" dirty="0">
                <a:solidFill>
                  <a:schemeClr val="tx2">
                    <a:lumMod val="50000"/>
                  </a:schemeClr>
                </a:solidFill>
                <a:latin typeface="Arial"/>
                <a:cs typeface="Arial"/>
              </a:rPr>
              <a:t>hour </a:t>
            </a:r>
            <a:r>
              <a:rPr sz="2400" spc="-5" dirty="0">
                <a:solidFill>
                  <a:schemeClr val="tx2">
                    <a:lumMod val="50000"/>
                  </a:schemeClr>
                </a:solidFill>
                <a:latin typeface="Arial"/>
                <a:cs typeface="Arial"/>
              </a:rPr>
              <a:t>program</a:t>
            </a:r>
            <a:r>
              <a:rPr lang="en-US" sz="2400" spc="-5" dirty="0">
                <a:solidFill>
                  <a:schemeClr val="tx2">
                    <a:lumMod val="50000"/>
                  </a:schemeClr>
                </a:solidFill>
                <a:latin typeface="Arial"/>
                <a:cs typeface="Arial"/>
              </a:rPr>
              <a:t> (certificate of completion is the only proof of education accepted)</a:t>
            </a:r>
          </a:p>
          <a:p>
            <a:pPr marL="744220" marR="532765" indent="-325755">
              <a:lnSpc>
                <a:spcPct val="100000"/>
              </a:lnSpc>
              <a:spcBef>
                <a:spcPts val="1010"/>
              </a:spcBef>
              <a:buFont typeface="Wingdings" panose="05000000000000000000" pitchFamily="2" charset="2"/>
              <a:buChar char="Ø"/>
              <a:tabLst>
                <a:tab pos="743585" algn="l"/>
              </a:tabLst>
            </a:pPr>
            <a:r>
              <a:rPr lang="en-US" sz="2400" b="1" spc="-5" dirty="0">
                <a:solidFill>
                  <a:schemeClr val="tx2">
                    <a:lumMod val="50000"/>
                  </a:schemeClr>
                </a:solidFill>
                <a:latin typeface="Arial"/>
                <a:cs typeface="Arial"/>
              </a:rPr>
              <a:t>Oral proficiency in English</a:t>
            </a:r>
          </a:p>
          <a:p>
            <a:pPr marL="744220" marR="532765" indent="-325755">
              <a:lnSpc>
                <a:spcPct val="100000"/>
              </a:lnSpc>
              <a:spcBef>
                <a:spcPts val="1010"/>
              </a:spcBef>
              <a:buFont typeface="Wingdings" panose="05000000000000000000" pitchFamily="2" charset="2"/>
              <a:buChar char="Ø"/>
              <a:tabLst>
                <a:tab pos="743585" algn="l"/>
              </a:tabLst>
            </a:pPr>
            <a:r>
              <a:rPr lang="en-US" sz="2400" b="1" spc="-5" dirty="0">
                <a:solidFill>
                  <a:schemeClr val="tx2">
                    <a:lumMod val="50000"/>
                  </a:schemeClr>
                </a:solidFill>
                <a:latin typeface="Arial"/>
                <a:cs typeface="Arial"/>
              </a:rPr>
              <a:t>Oral proficiency in target language</a:t>
            </a:r>
          </a:p>
          <a:p>
            <a:pPr marL="744220" marR="532765" indent="-325755">
              <a:lnSpc>
                <a:spcPct val="100000"/>
              </a:lnSpc>
              <a:spcBef>
                <a:spcPts val="1010"/>
              </a:spcBef>
              <a:tabLst>
                <a:tab pos="743585" algn="l"/>
              </a:tabLst>
            </a:pPr>
            <a:r>
              <a:rPr lang="en-US" sz="2400" spc="-5" dirty="0">
                <a:solidFill>
                  <a:schemeClr val="tx2">
                    <a:lumMod val="50000"/>
                  </a:schemeClr>
                </a:solidFill>
                <a:latin typeface="Arial"/>
                <a:cs typeface="Arial"/>
              </a:rPr>
              <a:t>    </a:t>
            </a:r>
            <a:endParaRPr sz="2400" dirty="0">
              <a:solidFill>
                <a:schemeClr val="tx2">
                  <a:lumMod val="75000"/>
                </a:schemeClr>
              </a:solidFill>
              <a:latin typeface="Arial"/>
              <a:cs typeface="Arial"/>
            </a:endParaRPr>
          </a:p>
        </p:txBody>
      </p:sp>
      <p:pic>
        <p:nvPicPr>
          <p:cNvPr id="9" name="Pictur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62600" y="33867"/>
            <a:ext cx="3444552" cy="134279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165750" y="1905000"/>
            <a:ext cx="7900669" cy="3470181"/>
          </a:xfrm>
          <a:prstGeom prst="rect">
            <a:avLst/>
          </a:prstGeom>
        </p:spPr>
        <p:txBody>
          <a:bodyPr vert="horz" wrap="square" lIns="0" tIns="0" rIns="0" bIns="0" rtlCol="0">
            <a:spAutoFit/>
          </a:bodyPr>
          <a:lstStyle/>
          <a:p>
            <a:pPr marL="12700">
              <a:lnSpc>
                <a:spcPct val="100000"/>
              </a:lnSpc>
            </a:pPr>
            <a:r>
              <a:rPr sz="2200" spc="-5" dirty="0">
                <a:latin typeface="Arial" panose="020B0604020202020204" pitchFamily="34" charset="0"/>
                <a:cs typeface="Arial" panose="020B0604020202020204" pitchFamily="34" charset="0"/>
              </a:rPr>
              <a:t>Step 1</a:t>
            </a:r>
            <a:r>
              <a:rPr lang="en-US" sz="2200" spc="-5" dirty="0">
                <a:latin typeface="Arial" panose="020B0604020202020204" pitchFamily="34" charset="0"/>
                <a:cs typeface="Arial" panose="020B0604020202020204" pitchFamily="34" charset="0"/>
              </a:rPr>
              <a:t>:</a:t>
            </a:r>
            <a:r>
              <a:rPr sz="2200" spc="-5" dirty="0">
                <a:latin typeface="Arial" panose="020B0604020202020204" pitchFamily="34" charset="0"/>
                <a:cs typeface="Arial" panose="020B0604020202020204" pitchFamily="34" charset="0"/>
              </a:rPr>
              <a:t> </a:t>
            </a:r>
            <a:r>
              <a:rPr lang="en-US" sz="2200" b="1" spc="-5" dirty="0">
                <a:latin typeface="Arial" panose="020B0604020202020204" pitchFamily="34" charset="0"/>
                <a:cs typeface="Arial" panose="020B0604020202020204" pitchFamily="34" charset="0"/>
              </a:rPr>
              <a:t>Register online and submit prerequisites ($35)</a:t>
            </a:r>
          </a:p>
          <a:p>
            <a:pPr marL="12700">
              <a:lnSpc>
                <a:spcPct val="100000"/>
              </a:lnSpc>
            </a:pPr>
            <a:endParaRPr lang="en-US" sz="2200" b="1" spc="-5" dirty="0">
              <a:latin typeface="Arial" panose="020B0604020202020204" pitchFamily="34" charset="0"/>
              <a:cs typeface="Arial" panose="020B0604020202020204" pitchFamily="34" charset="0"/>
            </a:endParaRPr>
          </a:p>
          <a:p>
            <a:pPr marL="12700">
              <a:lnSpc>
                <a:spcPct val="100000"/>
              </a:lnSpc>
            </a:pPr>
            <a:r>
              <a:rPr lang="en-US" sz="2200" spc="-5" dirty="0">
                <a:latin typeface="Arial" panose="020B0604020202020204" pitchFamily="34" charset="0"/>
                <a:cs typeface="Arial" panose="020B0604020202020204" pitchFamily="34" charset="0"/>
              </a:rPr>
              <a:t>Step 2: </a:t>
            </a:r>
            <a:r>
              <a:rPr lang="en-US" sz="2200" b="1" spc="-5" dirty="0">
                <a:latin typeface="Arial" panose="020B0604020202020204" pitchFamily="34" charset="0"/>
                <a:cs typeface="Arial" panose="020B0604020202020204" pitchFamily="34" charset="0"/>
              </a:rPr>
              <a:t>Take Written Exam – In English                ($175)</a:t>
            </a:r>
          </a:p>
          <a:p>
            <a:pPr marL="12700">
              <a:lnSpc>
                <a:spcPct val="100000"/>
              </a:lnSpc>
            </a:pPr>
            <a:endParaRPr lang="en-US" sz="2200" b="1" spc="-5" dirty="0">
              <a:latin typeface="Arial" panose="020B0604020202020204" pitchFamily="34" charset="0"/>
              <a:cs typeface="Arial" panose="020B0604020202020204" pitchFamily="34" charset="0"/>
            </a:endParaRPr>
          </a:p>
          <a:p>
            <a:pPr marL="12700">
              <a:lnSpc>
                <a:spcPct val="100000"/>
              </a:lnSpc>
            </a:pPr>
            <a:r>
              <a:rPr lang="en-US" sz="2200" spc="-5" dirty="0">
                <a:latin typeface="Arial" panose="020B0604020202020204" pitchFamily="34" charset="0"/>
                <a:cs typeface="Arial" panose="020B0604020202020204" pitchFamily="34" charset="0"/>
              </a:rPr>
              <a:t>Step 3: </a:t>
            </a:r>
            <a:r>
              <a:rPr lang="en-US" sz="2200" b="1" spc="-5" dirty="0">
                <a:latin typeface="Arial" panose="020B0604020202020204" pitchFamily="34" charset="0"/>
                <a:cs typeface="Arial" panose="020B0604020202020204" pitchFamily="34" charset="0"/>
              </a:rPr>
              <a:t>Take Oral Exam – In English and target language          						           ($275)</a:t>
            </a:r>
          </a:p>
          <a:p>
            <a:pPr marL="12700">
              <a:lnSpc>
                <a:spcPct val="100000"/>
              </a:lnSpc>
            </a:pPr>
            <a:endParaRPr lang="en-US" sz="2200" b="1" spc="-5" dirty="0">
              <a:latin typeface="Arial" panose="020B0604020202020204" pitchFamily="34" charset="0"/>
              <a:cs typeface="Arial" panose="020B0604020202020204" pitchFamily="34" charset="0"/>
            </a:endParaRPr>
          </a:p>
          <a:p>
            <a:pPr marL="355600">
              <a:spcBef>
                <a:spcPts val="850"/>
              </a:spcBef>
              <a:buFont typeface="Arial" panose="020B0604020202020204" pitchFamily="34" charset="0"/>
              <a:buChar char="•"/>
            </a:pPr>
            <a:r>
              <a:rPr lang="en-US" sz="2200" spc="-5" dirty="0">
                <a:latin typeface="Arial" panose="020B0604020202020204" pitchFamily="34" charset="0"/>
                <a:cs typeface="Arial" panose="020B0604020202020204" pitchFamily="34" charset="0"/>
              </a:rPr>
              <a:t>There is a three (3) month waiting period to retake the exams, same fees apply</a:t>
            </a:r>
            <a:endParaRPr lang="en-US" sz="2200" dirty="0">
              <a:latin typeface="Arial" panose="020B0604020202020204" pitchFamily="34" charset="0"/>
              <a:cs typeface="Arial" panose="020B0604020202020204" pitchFamily="34" charset="0"/>
            </a:endParaRPr>
          </a:p>
          <a:p>
            <a:pPr marL="12700">
              <a:lnSpc>
                <a:spcPct val="100000"/>
              </a:lnSpc>
            </a:pPr>
            <a:endParaRPr sz="2000" dirty="0">
              <a:solidFill>
                <a:schemeClr val="tx2">
                  <a:lumMod val="50000"/>
                </a:schemeClr>
              </a:solidFill>
              <a:cs typeface="Arial"/>
            </a:endParaRPr>
          </a:p>
        </p:txBody>
      </p:sp>
      <p:sp>
        <p:nvSpPr>
          <p:cNvPr id="6" name="object 6"/>
          <p:cNvSpPr txBox="1"/>
          <p:nvPr/>
        </p:nvSpPr>
        <p:spPr>
          <a:xfrm>
            <a:off x="990600" y="6114342"/>
            <a:ext cx="7731759" cy="311150"/>
          </a:xfrm>
          <a:prstGeom prst="rect">
            <a:avLst/>
          </a:prstGeom>
        </p:spPr>
        <p:txBody>
          <a:bodyPr vert="horz" wrap="square" lIns="0" tIns="0" rIns="0" bIns="0" rtlCol="0">
            <a:spAutoFit/>
          </a:bodyPr>
          <a:lstStyle/>
          <a:p>
            <a:pPr marL="431800" marR="5080" indent="-419734">
              <a:lnSpc>
                <a:spcPts val="1190"/>
              </a:lnSpc>
            </a:pPr>
            <a:r>
              <a:rPr sz="1100" i="1" spc="-5" dirty="0">
                <a:latin typeface="Arial"/>
                <a:cs typeface="Arial"/>
              </a:rPr>
              <a:t>NOTE: </a:t>
            </a:r>
            <a:r>
              <a:rPr sz="1100" dirty="0">
                <a:latin typeface="Arial"/>
                <a:cs typeface="Arial"/>
              </a:rPr>
              <a:t>All </a:t>
            </a:r>
            <a:r>
              <a:rPr sz="1100" spc="-5" dirty="0">
                <a:latin typeface="Arial"/>
                <a:cs typeface="Arial"/>
              </a:rPr>
              <a:t>fees are payable to the National Board and go towards processing registration, administering the exams, or further  development of new test</a:t>
            </a:r>
            <a:r>
              <a:rPr sz="1100" spc="15" dirty="0">
                <a:latin typeface="Arial"/>
                <a:cs typeface="Arial"/>
              </a:rPr>
              <a:t> </a:t>
            </a:r>
            <a:r>
              <a:rPr sz="1100" spc="-5" dirty="0">
                <a:latin typeface="Arial"/>
                <a:cs typeface="Arial"/>
              </a:rPr>
              <a:t>versions.</a:t>
            </a:r>
            <a:endParaRPr sz="1100" dirty="0">
              <a:latin typeface="Arial"/>
              <a:cs typeface="Arial"/>
            </a:endParaRPr>
          </a:p>
        </p:txBody>
      </p:sp>
      <p:sp>
        <p:nvSpPr>
          <p:cNvPr id="7" name="object 7"/>
          <p:cNvSpPr txBox="1">
            <a:spLocks noGrp="1"/>
          </p:cNvSpPr>
          <p:nvPr>
            <p:ph type="title"/>
          </p:nvPr>
        </p:nvSpPr>
        <p:spPr>
          <a:xfrm>
            <a:off x="990600" y="749479"/>
            <a:ext cx="5026051" cy="661720"/>
          </a:xfrm>
          <a:prstGeom prst="rect">
            <a:avLst/>
          </a:prstGeom>
        </p:spPr>
        <p:txBody>
          <a:bodyPr vert="horz" wrap="square" lIns="0" tIns="0" rIns="0" bIns="0" rtlCol="0">
            <a:spAutoFit/>
          </a:bodyPr>
          <a:lstStyle/>
          <a:p>
            <a:pPr marL="12700" marR="5080" indent="135890" algn="l">
              <a:lnSpc>
                <a:spcPct val="100000"/>
              </a:lnSpc>
            </a:pPr>
            <a:r>
              <a:rPr lang="en-US" sz="3600" dirty="0">
                <a:solidFill>
                  <a:schemeClr val="tx1"/>
                </a:solidFill>
                <a:latin typeface="Arial" panose="020B0604020202020204" pitchFamily="34" charset="0"/>
                <a:cs typeface="Arial" panose="020B0604020202020204" pitchFamily="34" charset="0"/>
              </a:rPr>
              <a:t>Certification</a:t>
            </a:r>
            <a:r>
              <a:rPr lang="en-US" dirty="0">
                <a:solidFill>
                  <a:srgbClr val="0070C0"/>
                </a:solidFill>
                <a:latin typeface="Arial" panose="020B0604020202020204" pitchFamily="34" charset="0"/>
                <a:cs typeface="Arial" panose="020B0604020202020204" pitchFamily="34" charset="0"/>
              </a:rPr>
              <a:t> </a:t>
            </a:r>
            <a:r>
              <a:rPr lang="en-US" sz="3600" dirty="0">
                <a:solidFill>
                  <a:schemeClr val="tx1"/>
                </a:solidFill>
                <a:latin typeface="Arial" panose="020B0604020202020204" pitchFamily="34" charset="0"/>
                <a:cs typeface="Arial" panose="020B0604020202020204" pitchFamily="34" charset="0"/>
              </a:rPr>
              <a:t>Process</a:t>
            </a:r>
            <a:endParaRPr sz="3600" dirty="0">
              <a:solidFill>
                <a:schemeClr val="tx1"/>
              </a:solidFill>
              <a:latin typeface="Arial" panose="020B0604020202020204" pitchFamily="34" charset="0"/>
              <a:cs typeface="Arial" panose="020B0604020202020204" pitchFamily="34" charset="0"/>
            </a:endParaRPr>
          </a:p>
        </p:txBody>
      </p:sp>
      <p:sp>
        <p:nvSpPr>
          <p:cNvPr id="9" name="Footer Placeholder 8"/>
          <p:cNvSpPr>
            <a:spLocks noGrp="1"/>
          </p:cNvSpPr>
          <p:nvPr>
            <p:ph type="ftr" sz="quarter" idx="11"/>
          </p:nvPr>
        </p:nvSpPr>
        <p:spPr/>
        <p:txBody>
          <a:bodyPr/>
          <a:lstStyle/>
          <a:p>
            <a:pPr marL="12700">
              <a:lnSpc>
                <a:spcPts val="1260"/>
              </a:lnSpc>
            </a:pPr>
            <a:r>
              <a:rPr lang="en-US" spc="-5"/>
              <a:t>Copyright © 2019 NBCMI</a:t>
            </a:r>
            <a:endParaRPr lang="en-US" spc="-5" dirty="0"/>
          </a:p>
        </p:txBody>
      </p:sp>
      <p:pic>
        <p:nvPicPr>
          <p:cNvPr id="11" name="Picture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88000" y="68407"/>
            <a:ext cx="3444552" cy="1342792"/>
          </a:xfrm>
          <a:prstGeom prst="rect">
            <a:avLst/>
          </a:prstGeom>
          <a:noFill/>
          <a:ln>
            <a:noFill/>
          </a:ln>
        </p:spPr>
      </p:pic>
    </p:spTree>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505200" y="1905000"/>
            <a:ext cx="4140200" cy="4431983"/>
          </a:xfrm>
          <a:prstGeom prst="rect">
            <a:avLst/>
          </a:prstGeom>
        </p:spPr>
        <p:txBody>
          <a:bodyPr vert="horz" wrap="square" lIns="0" tIns="0" rIns="0" bIns="0" rtlCol="0">
            <a:spAutoFit/>
          </a:bodyPr>
          <a:lstStyle/>
          <a:p>
            <a:pPr marL="12700">
              <a:lnSpc>
                <a:spcPct val="100000"/>
              </a:lnSpc>
            </a:pPr>
            <a:r>
              <a:rPr sz="2400" b="1" spc="-5" dirty="0">
                <a:solidFill>
                  <a:schemeClr val="tx2">
                    <a:lumMod val="50000"/>
                  </a:schemeClr>
                </a:solidFill>
                <a:latin typeface="Arial" panose="020B0604020202020204" pitchFamily="34" charset="0"/>
                <a:cs typeface="Arial" panose="020B0604020202020204" pitchFamily="34" charset="0"/>
              </a:rPr>
              <a:t>Step 1</a:t>
            </a:r>
            <a:r>
              <a:rPr lang="en-US" sz="2400" b="1" spc="-5" dirty="0">
                <a:solidFill>
                  <a:schemeClr val="tx2">
                    <a:lumMod val="50000"/>
                  </a:schemeClr>
                </a:solidFill>
                <a:latin typeface="Arial" panose="020B0604020202020204" pitchFamily="34" charset="0"/>
                <a:cs typeface="Arial" panose="020B0604020202020204" pitchFamily="34" charset="0"/>
              </a:rPr>
              <a:t>:</a:t>
            </a:r>
            <a:r>
              <a:rPr sz="2400" spc="-5" dirty="0">
                <a:solidFill>
                  <a:schemeClr val="tx2">
                    <a:lumMod val="50000"/>
                  </a:schemeClr>
                </a:solidFill>
                <a:latin typeface="Arial" panose="020B0604020202020204" pitchFamily="34" charset="0"/>
                <a:cs typeface="Arial" panose="020B0604020202020204" pitchFamily="34" charset="0"/>
              </a:rPr>
              <a:t> </a:t>
            </a:r>
            <a:r>
              <a:rPr sz="2400" b="1" spc="-5" dirty="0">
                <a:solidFill>
                  <a:schemeClr val="tx2">
                    <a:lumMod val="50000"/>
                  </a:schemeClr>
                </a:solidFill>
                <a:latin typeface="Arial" panose="020B0604020202020204" pitchFamily="34" charset="0"/>
                <a:cs typeface="Arial" panose="020B0604020202020204" pitchFamily="34" charset="0"/>
              </a:rPr>
              <a:t>Reg</a:t>
            </a:r>
            <a:r>
              <a:rPr lang="en-US" sz="2400" b="1" spc="-5" dirty="0">
                <a:solidFill>
                  <a:schemeClr val="tx2">
                    <a:lumMod val="50000"/>
                  </a:schemeClr>
                </a:solidFill>
                <a:latin typeface="Arial" panose="020B0604020202020204" pitchFamily="34" charset="0"/>
                <a:cs typeface="Arial" panose="020B0604020202020204" pitchFamily="34" charset="0"/>
              </a:rPr>
              <a:t>ister (online)</a:t>
            </a:r>
          </a:p>
          <a:p>
            <a:pPr marL="355600" indent="-342900">
              <a:lnSpc>
                <a:spcPct val="100000"/>
              </a:lnSpc>
              <a:buFont typeface="Arial" panose="020B0604020202020204" pitchFamily="34" charset="0"/>
              <a:buChar char="•"/>
            </a:pPr>
            <a:r>
              <a:rPr lang="en-US" sz="2400" spc="-5" dirty="0">
                <a:solidFill>
                  <a:schemeClr val="tx2">
                    <a:lumMod val="50000"/>
                  </a:schemeClr>
                </a:solidFill>
                <a:latin typeface="Arial" panose="020B0604020202020204" pitchFamily="34" charset="0"/>
                <a:cs typeface="Arial" panose="020B0604020202020204" pitchFamily="34" charset="0"/>
              </a:rPr>
              <a:t>Create user profile (use </a:t>
            </a:r>
            <a:r>
              <a:rPr lang="en-US" sz="2400" dirty="0">
                <a:solidFill>
                  <a:schemeClr val="tx2">
                    <a:lumMod val="50000"/>
                  </a:schemeClr>
                </a:solidFill>
                <a:latin typeface="Arial" panose="020B0604020202020204" pitchFamily="34" charset="0"/>
                <a:cs typeface="Arial" panose="020B0604020202020204" pitchFamily="34" charset="0"/>
              </a:rPr>
              <a:t>the same name as in your government-issued ID)</a:t>
            </a:r>
          </a:p>
          <a:p>
            <a:pPr marL="355600" indent="-342900">
              <a:lnSpc>
                <a:spcPct val="100000"/>
              </a:lnSpc>
              <a:buFont typeface="Arial" panose="020B0604020202020204" pitchFamily="34" charset="0"/>
              <a:buChar char="•"/>
            </a:pPr>
            <a:endParaRPr lang="en-US" sz="2400" dirty="0">
              <a:solidFill>
                <a:schemeClr val="tx2">
                  <a:lumMod val="50000"/>
                </a:schemeClr>
              </a:solidFill>
              <a:latin typeface="Arial" panose="020B0604020202020204" pitchFamily="34" charset="0"/>
              <a:cs typeface="Arial" panose="020B0604020202020204" pitchFamily="34" charset="0"/>
            </a:endParaRPr>
          </a:p>
          <a:p>
            <a:pPr marL="355600" indent="-342900">
              <a:lnSpc>
                <a:spcPct val="100000"/>
              </a:lnSpc>
              <a:buFont typeface="Arial" panose="020B0604020202020204" pitchFamily="34" charset="0"/>
              <a:buChar char="•"/>
            </a:pPr>
            <a:r>
              <a:rPr lang="en-US" sz="2400" spc="-5" dirty="0">
                <a:solidFill>
                  <a:schemeClr val="tx2">
                    <a:lumMod val="50000"/>
                  </a:schemeClr>
                </a:solidFill>
                <a:latin typeface="Arial" panose="020B0604020202020204" pitchFamily="34" charset="0"/>
                <a:cs typeface="Arial" panose="020B0604020202020204" pitchFamily="34" charset="0"/>
              </a:rPr>
              <a:t>Pay a registration fee</a:t>
            </a:r>
            <a:r>
              <a:rPr lang="en-US" sz="2400" spc="-35" dirty="0">
                <a:solidFill>
                  <a:schemeClr val="tx2">
                    <a:lumMod val="50000"/>
                  </a:schemeClr>
                </a:solidFill>
                <a:latin typeface="Arial" panose="020B0604020202020204" pitchFamily="34" charset="0"/>
                <a:cs typeface="Arial" panose="020B0604020202020204" pitchFamily="34" charset="0"/>
              </a:rPr>
              <a:t> of </a:t>
            </a:r>
            <a:r>
              <a:rPr lang="en-US" sz="2400" spc="-5" dirty="0">
                <a:solidFill>
                  <a:schemeClr val="tx2">
                    <a:lumMod val="50000"/>
                  </a:schemeClr>
                </a:solidFill>
                <a:latin typeface="Arial" panose="020B0604020202020204" pitchFamily="34" charset="0"/>
                <a:cs typeface="Arial" panose="020B0604020202020204" pitchFamily="34" charset="0"/>
              </a:rPr>
              <a:t>$35 </a:t>
            </a:r>
          </a:p>
          <a:p>
            <a:pPr marL="355600" indent="-342900">
              <a:lnSpc>
                <a:spcPct val="100000"/>
              </a:lnSpc>
              <a:buFont typeface="Arial" panose="020B0604020202020204" pitchFamily="34" charset="0"/>
              <a:buChar char="•"/>
            </a:pPr>
            <a:endParaRPr lang="en-US" sz="2400" spc="-5" dirty="0">
              <a:solidFill>
                <a:schemeClr val="tx2">
                  <a:lumMod val="50000"/>
                </a:schemeClr>
              </a:solidFill>
              <a:latin typeface="Arial" panose="020B0604020202020204" pitchFamily="34" charset="0"/>
              <a:cs typeface="Arial" panose="020B0604020202020204" pitchFamily="34" charset="0"/>
            </a:endParaRPr>
          </a:p>
          <a:p>
            <a:pPr marL="355600" indent="-342900">
              <a:lnSpc>
                <a:spcPct val="100000"/>
              </a:lnSpc>
              <a:buFont typeface="Arial" panose="020B0604020202020204" pitchFamily="34" charset="0"/>
              <a:buChar char="•"/>
            </a:pPr>
            <a:r>
              <a:rPr lang="en-US" sz="2400" spc="-5" dirty="0">
                <a:solidFill>
                  <a:schemeClr val="tx2">
                    <a:lumMod val="50000"/>
                  </a:schemeClr>
                </a:solidFill>
                <a:latin typeface="Arial" panose="020B0604020202020204" pitchFamily="34" charset="0"/>
                <a:cs typeface="Arial" panose="020B0604020202020204" pitchFamily="34" charset="0"/>
              </a:rPr>
              <a:t>Upload prerequisites/documents including picture</a:t>
            </a:r>
          </a:p>
          <a:p>
            <a:pPr marL="355600" indent="-342900">
              <a:lnSpc>
                <a:spcPct val="100000"/>
              </a:lnSpc>
              <a:buFont typeface="Arial" panose="020B0604020202020204" pitchFamily="34" charset="0"/>
              <a:buChar char="•"/>
            </a:pPr>
            <a:endParaRPr lang="en-US" sz="2400" spc="-5" dirty="0">
              <a:solidFill>
                <a:schemeClr val="tx2">
                  <a:lumMod val="50000"/>
                </a:schemeClr>
              </a:solidFill>
              <a:latin typeface="Arial" panose="020B0604020202020204" pitchFamily="34" charset="0"/>
              <a:cs typeface="Arial" panose="020B0604020202020204" pitchFamily="34" charset="0"/>
            </a:endParaRPr>
          </a:p>
          <a:p>
            <a:pPr marL="355600" indent="-342900">
              <a:lnSpc>
                <a:spcPct val="100000"/>
              </a:lnSpc>
              <a:buFont typeface="Arial" panose="020B0604020202020204" pitchFamily="34" charset="0"/>
              <a:buChar char="•"/>
            </a:pPr>
            <a:r>
              <a:rPr lang="en-US" sz="2400" spc="-5" dirty="0">
                <a:solidFill>
                  <a:schemeClr val="tx2">
                    <a:lumMod val="50000"/>
                  </a:schemeClr>
                </a:solidFill>
                <a:latin typeface="Arial" panose="020B0604020202020204" pitchFamily="34" charset="0"/>
                <a:cs typeface="Arial" panose="020B0604020202020204" pitchFamily="34" charset="0"/>
              </a:rPr>
              <a:t>NB adviser assigned</a:t>
            </a:r>
            <a:endParaRPr sz="2400" dirty="0">
              <a:solidFill>
                <a:schemeClr val="tx2">
                  <a:lumMod val="50000"/>
                </a:schemeClr>
              </a:solidFill>
              <a:latin typeface="Arial" panose="020B0604020202020204" pitchFamily="34" charset="0"/>
              <a:cs typeface="Arial" panose="020B0604020202020204" pitchFamily="34" charset="0"/>
            </a:endParaRPr>
          </a:p>
        </p:txBody>
      </p:sp>
      <p:sp>
        <p:nvSpPr>
          <p:cNvPr id="7" name="object 7"/>
          <p:cNvSpPr txBox="1">
            <a:spLocks noGrp="1"/>
          </p:cNvSpPr>
          <p:nvPr>
            <p:ph type="title"/>
          </p:nvPr>
        </p:nvSpPr>
        <p:spPr>
          <a:xfrm>
            <a:off x="990600" y="685800"/>
            <a:ext cx="4988045" cy="553998"/>
          </a:xfrm>
          <a:prstGeom prst="rect">
            <a:avLst/>
          </a:prstGeom>
        </p:spPr>
        <p:txBody>
          <a:bodyPr vert="horz" wrap="square" lIns="0" tIns="0" rIns="0" bIns="0" rtlCol="0">
            <a:spAutoFit/>
          </a:bodyPr>
          <a:lstStyle/>
          <a:p>
            <a:pPr marL="12700" marR="5080" indent="135890" algn="l">
              <a:lnSpc>
                <a:spcPct val="100000"/>
              </a:lnSpc>
            </a:pPr>
            <a:r>
              <a:rPr lang="en-US" sz="3600" dirty="0">
                <a:latin typeface="Arial" panose="020B0604020202020204" pitchFamily="34" charset="0"/>
                <a:cs typeface="Arial" panose="020B0604020202020204" pitchFamily="34" charset="0"/>
              </a:rPr>
              <a:t>Certification Process</a:t>
            </a:r>
            <a:endParaRPr sz="3600" dirty="0">
              <a:latin typeface="Arial" panose="020B0604020202020204" pitchFamily="34" charset="0"/>
              <a:cs typeface="Arial" panose="020B0604020202020204" pitchFamily="34" charset="0"/>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0600" y="3048000"/>
            <a:ext cx="2209800" cy="243407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9" name="Footer Placeholder 8"/>
          <p:cNvSpPr>
            <a:spLocks noGrp="1"/>
          </p:cNvSpPr>
          <p:nvPr>
            <p:ph type="ftr" sz="quarter" idx="11"/>
          </p:nvPr>
        </p:nvSpPr>
        <p:spPr/>
        <p:txBody>
          <a:bodyPr/>
          <a:lstStyle/>
          <a:p>
            <a:pPr marL="12700" algn="r">
              <a:lnSpc>
                <a:spcPts val="1260"/>
              </a:lnSpc>
            </a:pPr>
            <a:r>
              <a:rPr lang="en-US" spc="-5" dirty="0"/>
              <a:t>Copyright © 2019 NBCMI</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65258" y="228600"/>
            <a:ext cx="3444875" cy="1341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4649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3000" y="1676400"/>
            <a:ext cx="7404653" cy="4038600"/>
          </a:xfrm>
        </p:spPr>
        <p:txBody>
          <a:bodyPr>
            <a:noAutofit/>
          </a:bodyPr>
          <a:lstStyle/>
          <a:p>
            <a:pPr marL="82296" indent="0">
              <a:buNone/>
            </a:pPr>
            <a:r>
              <a:rPr lang="en-US" sz="2400" b="1" dirty="0">
                <a:solidFill>
                  <a:schemeClr val="tx1"/>
                </a:solidFill>
                <a:latin typeface="Arial" panose="020B0604020202020204" pitchFamily="34" charset="0"/>
                <a:cs typeface="Arial" panose="020B0604020202020204" pitchFamily="34" charset="0"/>
              </a:rPr>
              <a:t>Step 2: Take Written Exam</a:t>
            </a:r>
            <a:endParaRPr lang="en-US" sz="2400" b="1" dirty="0">
              <a:latin typeface="Arial" panose="020B0604020202020204" pitchFamily="34" charset="0"/>
              <a:cs typeface="Arial" panose="020B0604020202020204" pitchFamily="34" charset="0"/>
            </a:endParaRPr>
          </a:p>
          <a:p>
            <a:r>
              <a:rPr lang="en-US" sz="2400" dirty="0">
                <a:solidFill>
                  <a:schemeClr val="tx1"/>
                </a:solidFill>
                <a:latin typeface="Arial" panose="020B0604020202020204" pitchFamily="34" charset="0"/>
                <a:cs typeface="Arial" panose="020B0604020202020204" pitchFamily="34" charset="0"/>
              </a:rPr>
              <a:t>Within 2 weeks you will receive a Letter of Approval stating that you may now schedule your written test</a:t>
            </a:r>
          </a:p>
          <a:p>
            <a:r>
              <a:rPr lang="en-US" sz="2400" dirty="0">
                <a:solidFill>
                  <a:schemeClr val="tx1"/>
                </a:solidFill>
                <a:latin typeface="Arial" panose="020B0604020202020204" pitchFamily="34" charset="0"/>
                <a:cs typeface="Arial" panose="020B0604020202020204" pitchFamily="34" charset="0"/>
              </a:rPr>
              <a:t>You must inform your adviser if you want to schedule the written exam at a PSI testing site or through the online Proctor U process</a:t>
            </a:r>
          </a:p>
          <a:p>
            <a:r>
              <a:rPr lang="en-US" sz="2400" dirty="0">
                <a:solidFill>
                  <a:schemeClr val="tx1"/>
                </a:solidFill>
                <a:latin typeface="Arial" panose="020B0604020202020204" pitchFamily="34" charset="0"/>
                <a:cs typeface="Arial" panose="020B0604020202020204" pitchFamily="34" charset="0"/>
              </a:rPr>
              <a:t>Depending on the method you choose, you will be contacted by either Proctor U or PSI with instructions within a week</a:t>
            </a:r>
          </a:p>
        </p:txBody>
      </p:sp>
      <p:sp>
        <p:nvSpPr>
          <p:cNvPr id="5" name="TextBox 4"/>
          <p:cNvSpPr txBox="1"/>
          <p:nvPr/>
        </p:nvSpPr>
        <p:spPr>
          <a:xfrm>
            <a:off x="1143000" y="730328"/>
            <a:ext cx="4800600" cy="584775"/>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Certification Process </a:t>
            </a:r>
            <a:r>
              <a:rPr lang="en-US" sz="1600" dirty="0">
                <a:latin typeface="Arial" panose="020B0604020202020204" pitchFamily="34" charset="0"/>
                <a:cs typeface="Arial" panose="020B0604020202020204" pitchFamily="34" charset="0"/>
              </a:rPr>
              <a:t>(</a:t>
            </a:r>
            <a:r>
              <a:rPr lang="en-US" sz="1600" dirty="0" err="1">
                <a:latin typeface="Arial" panose="020B0604020202020204" pitchFamily="34" charset="0"/>
                <a:cs typeface="Arial" panose="020B0604020202020204" pitchFamily="34" charset="0"/>
              </a:rPr>
              <a:t>cont</a:t>
            </a:r>
            <a:r>
              <a:rPr lang="en-US" sz="1600" dirty="0">
                <a:latin typeface="Arial" panose="020B0604020202020204" pitchFamily="34" charset="0"/>
                <a:cs typeface="Arial" panose="020B0604020202020204" pitchFamily="34" charset="0"/>
              </a:rPr>
              <a:t>…)</a:t>
            </a:r>
          </a:p>
        </p:txBody>
      </p:sp>
      <p:sp>
        <p:nvSpPr>
          <p:cNvPr id="2" name="Footer Placeholder 1"/>
          <p:cNvSpPr>
            <a:spLocks noGrp="1"/>
          </p:cNvSpPr>
          <p:nvPr>
            <p:ph type="ftr" sz="quarter" idx="11"/>
          </p:nvPr>
        </p:nvSpPr>
        <p:spPr/>
        <p:txBody>
          <a:bodyPr/>
          <a:lstStyle/>
          <a:p>
            <a:pPr marL="12700" algn="r">
              <a:lnSpc>
                <a:spcPts val="1260"/>
              </a:lnSpc>
            </a:pPr>
            <a:r>
              <a:rPr lang="en-US" spc="-5" dirty="0"/>
              <a:t>Copyright © 2019 NBCMI</a:t>
            </a:r>
          </a:p>
        </p:txBody>
      </p:sp>
      <p:pic>
        <p:nvPicPr>
          <p:cNvPr id="7" name="Picture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562600" y="33867"/>
            <a:ext cx="3444552" cy="1342792"/>
          </a:xfrm>
          <a:prstGeom prst="rect">
            <a:avLst/>
          </a:prstGeom>
          <a:noFill/>
          <a:ln>
            <a:noFill/>
          </a:ln>
        </p:spPr>
      </p:pic>
    </p:spTree>
    <p:extLst>
      <p:ext uri="{BB962C8B-B14F-4D97-AF65-F5344CB8AC3E}">
        <p14:creationId xmlns:p14="http://schemas.microsoft.com/office/powerpoint/2010/main" val="118175553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219200"/>
            <a:ext cx="4705350" cy="975360"/>
          </a:xfrm>
        </p:spPr>
        <p:txBody>
          <a:bodyPr>
            <a:normAutofit/>
          </a:bodyPr>
          <a:lstStyle/>
          <a:p>
            <a:r>
              <a:rPr lang="en-US" sz="2400" b="1" dirty="0">
                <a:latin typeface="Arial" panose="020B0604020202020204" pitchFamily="34" charset="0"/>
                <a:cs typeface="Arial" panose="020B0604020202020204" pitchFamily="34" charset="0"/>
              </a:rPr>
              <a:t>Step 3 – Oral Exam</a:t>
            </a:r>
          </a:p>
        </p:txBody>
      </p:sp>
      <p:sp>
        <p:nvSpPr>
          <p:cNvPr id="3" name="Content Placeholder 2"/>
          <p:cNvSpPr>
            <a:spLocks noGrp="1"/>
          </p:cNvSpPr>
          <p:nvPr>
            <p:ph idx="1"/>
          </p:nvPr>
        </p:nvSpPr>
        <p:spPr>
          <a:xfrm>
            <a:off x="1219200" y="1905000"/>
            <a:ext cx="7802880" cy="4800600"/>
          </a:xfrm>
        </p:spPr>
        <p:txBody>
          <a:bodyPr>
            <a:normAutofit/>
          </a:bodyPr>
          <a:lstStyle/>
          <a:p>
            <a:r>
              <a:rPr lang="en-US" sz="2400" dirty="0">
                <a:solidFill>
                  <a:schemeClr val="tx1"/>
                </a:solidFill>
                <a:latin typeface="Arial" panose="020B0604020202020204" pitchFamily="34" charset="0"/>
                <a:cs typeface="Arial" panose="020B0604020202020204" pitchFamily="34" charset="0"/>
              </a:rPr>
              <a:t>Once you have successfully passed the Written Exam you will have up to six (6) months to schedule your Oral Exam</a:t>
            </a:r>
          </a:p>
          <a:p>
            <a:r>
              <a:rPr lang="en-US" sz="2400" dirty="0">
                <a:solidFill>
                  <a:schemeClr val="tx1"/>
                </a:solidFill>
                <a:latin typeface="Arial" panose="020B0604020202020204" pitchFamily="34" charset="0"/>
                <a:cs typeface="Arial" panose="020B0604020202020204" pitchFamily="34" charset="0"/>
              </a:rPr>
              <a:t>Contact your adviser and </a:t>
            </a:r>
            <a:r>
              <a:rPr lang="en-US" sz="2400" dirty="0" smtClean="0">
                <a:solidFill>
                  <a:schemeClr val="tx1"/>
                </a:solidFill>
                <a:latin typeface="Arial" panose="020B0604020202020204" pitchFamily="34" charset="0"/>
                <a:cs typeface="Arial" panose="020B0604020202020204" pitchFamily="34" charset="0"/>
              </a:rPr>
              <a:t>she </a:t>
            </a:r>
            <a:r>
              <a:rPr lang="en-US" sz="2400" dirty="0">
                <a:solidFill>
                  <a:schemeClr val="tx1"/>
                </a:solidFill>
                <a:latin typeface="Arial" panose="020B0604020202020204" pitchFamily="34" charset="0"/>
                <a:cs typeface="Arial" panose="020B0604020202020204" pitchFamily="34" charset="0"/>
              </a:rPr>
              <a:t>will send you a link for the payment</a:t>
            </a:r>
          </a:p>
          <a:p>
            <a:r>
              <a:rPr lang="en-US" sz="2400" dirty="0">
                <a:solidFill>
                  <a:schemeClr val="tx1"/>
                </a:solidFill>
                <a:latin typeface="Arial" panose="020B0604020202020204" pitchFamily="34" charset="0"/>
                <a:cs typeface="Arial" panose="020B0604020202020204" pitchFamily="34" charset="0"/>
              </a:rPr>
              <a:t>Then email your adviser with 3 possible dates for the test</a:t>
            </a:r>
          </a:p>
          <a:p>
            <a:r>
              <a:rPr lang="en-US" sz="2400" dirty="0" smtClean="0">
                <a:solidFill>
                  <a:schemeClr val="tx1"/>
                </a:solidFill>
                <a:latin typeface="Arial" panose="020B0604020202020204" pitchFamily="34" charset="0"/>
                <a:cs typeface="Arial" panose="020B0604020202020204" pitchFamily="34" charset="0"/>
              </a:rPr>
              <a:t>She </a:t>
            </a:r>
            <a:r>
              <a:rPr lang="en-US" sz="2400" dirty="0">
                <a:solidFill>
                  <a:schemeClr val="tx1"/>
                </a:solidFill>
                <a:latin typeface="Arial" panose="020B0604020202020204" pitchFamily="34" charset="0"/>
                <a:cs typeface="Arial" panose="020B0604020202020204" pitchFamily="34" charset="0"/>
              </a:rPr>
              <a:t>will email you the information for the testing</a:t>
            </a:r>
          </a:p>
          <a:p>
            <a:pPr marL="82296" indent="0">
              <a:buNone/>
            </a:pPr>
            <a:endParaRPr lang="en-US" sz="2400" dirty="0">
              <a:latin typeface="Arial" panose="020B0604020202020204" pitchFamily="34" charset="0"/>
              <a:cs typeface="Arial" panose="020B0604020202020204" pitchFamily="34" charset="0"/>
            </a:endParaRPr>
          </a:p>
          <a:p>
            <a:pPr marL="82296" indent="0">
              <a:buNone/>
            </a:pPr>
            <a:r>
              <a:rPr lang="en-US" sz="2400" b="1" dirty="0">
                <a:solidFill>
                  <a:schemeClr val="tx1"/>
                </a:solidFill>
                <a:latin typeface="Arial" panose="020B0604020202020204" pitchFamily="34" charset="0"/>
                <a:cs typeface="Arial" panose="020B0604020202020204" pitchFamily="34" charset="0"/>
              </a:rPr>
              <a:t>Happy testing and good </a:t>
            </a:r>
            <a:r>
              <a:rPr lang="en-US" sz="2400" b="1" dirty="0">
                <a:latin typeface="Arial" panose="020B0604020202020204" pitchFamily="34" charset="0"/>
                <a:cs typeface="Arial" panose="020B0604020202020204" pitchFamily="34" charset="0"/>
              </a:rPr>
              <a:t>l</a:t>
            </a:r>
            <a:r>
              <a:rPr lang="en-US" sz="2400" b="1" dirty="0">
                <a:solidFill>
                  <a:schemeClr val="tx1"/>
                </a:solidFill>
                <a:latin typeface="Arial" panose="020B0604020202020204" pitchFamily="34" charset="0"/>
                <a:cs typeface="Arial" panose="020B0604020202020204" pitchFamily="34" charset="0"/>
              </a:rPr>
              <a:t>uck!  </a:t>
            </a:r>
          </a:p>
          <a:p>
            <a:pPr marL="82296" indent="0">
              <a:buNone/>
            </a:pPr>
            <a:r>
              <a:rPr lang="en-US" sz="2400" b="1" dirty="0">
                <a:latin typeface="Arial" panose="020B0604020202020204" pitchFamily="34" charset="0"/>
                <a:cs typeface="Arial" panose="020B0604020202020204" pitchFamily="34" charset="0"/>
              </a:rPr>
              <a:t>                                            </a:t>
            </a:r>
            <a:r>
              <a:rPr lang="en-US" sz="2400" b="1" dirty="0">
                <a:solidFill>
                  <a:schemeClr val="tx1"/>
                </a:solidFill>
                <a:latin typeface="Arial" panose="020B0604020202020204" pitchFamily="34" charset="0"/>
                <a:cs typeface="Arial" panose="020B0604020202020204" pitchFamily="34" charset="0"/>
              </a:rPr>
              <a:t>You are on your way!</a:t>
            </a:r>
          </a:p>
        </p:txBody>
      </p:sp>
      <p:sp>
        <p:nvSpPr>
          <p:cNvPr id="5" name="Footer Placeholder 4"/>
          <p:cNvSpPr>
            <a:spLocks noGrp="1"/>
          </p:cNvSpPr>
          <p:nvPr>
            <p:ph type="ftr" sz="quarter" idx="11"/>
          </p:nvPr>
        </p:nvSpPr>
        <p:spPr>
          <a:xfrm>
            <a:off x="7259476" y="6373283"/>
            <a:ext cx="2895600" cy="476250"/>
          </a:xfrm>
        </p:spPr>
        <p:txBody>
          <a:bodyPr/>
          <a:lstStyle/>
          <a:p>
            <a:pPr marL="12700">
              <a:lnSpc>
                <a:spcPts val="1260"/>
              </a:lnSpc>
            </a:pPr>
            <a:r>
              <a:rPr lang="en-US" spc="-5" dirty="0"/>
              <a:t>Copyright © 2019 NBCMI</a:t>
            </a:r>
          </a:p>
        </p:txBody>
      </p:sp>
      <p:pic>
        <p:nvPicPr>
          <p:cNvPr id="7" name="Picture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562600" y="100876"/>
            <a:ext cx="3444552" cy="1342792"/>
          </a:xfrm>
          <a:prstGeom prst="rect">
            <a:avLst/>
          </a:prstGeom>
          <a:noFill/>
          <a:ln>
            <a:noFill/>
          </a:ln>
        </p:spPr>
      </p:pic>
      <p:sp>
        <p:nvSpPr>
          <p:cNvPr id="8" name="TextBox 7"/>
          <p:cNvSpPr txBox="1"/>
          <p:nvPr/>
        </p:nvSpPr>
        <p:spPr>
          <a:xfrm>
            <a:off x="1066800" y="755339"/>
            <a:ext cx="5283200" cy="861774"/>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Certification Process </a:t>
            </a:r>
            <a:r>
              <a:rPr lang="en-US" sz="1600" dirty="0">
                <a:latin typeface="Arial" panose="020B0604020202020204" pitchFamily="34" charset="0"/>
                <a:cs typeface="Arial" panose="020B0604020202020204" pitchFamily="34" charset="0"/>
              </a:rPr>
              <a:t>(</a:t>
            </a:r>
            <a:r>
              <a:rPr lang="en-US" sz="1600" dirty="0" err="1">
                <a:latin typeface="Arial" panose="020B0604020202020204" pitchFamily="34" charset="0"/>
                <a:cs typeface="Arial" panose="020B0604020202020204" pitchFamily="34" charset="0"/>
              </a:rPr>
              <a:t>cont</a:t>
            </a:r>
            <a:r>
              <a:rPr lang="en-US" sz="1600" dirty="0">
                <a:latin typeface="Arial" panose="020B0604020202020204" pitchFamily="34" charset="0"/>
                <a:cs typeface="Arial" panose="020B0604020202020204" pitchFamily="34" charset="0"/>
              </a:rPr>
              <a:t>…)</a:t>
            </a:r>
          </a:p>
          <a:p>
            <a:endParaRPr lang="en-US" dirty="0"/>
          </a:p>
        </p:txBody>
      </p:sp>
    </p:spTree>
    <p:extLst>
      <p:ext uri="{BB962C8B-B14F-4D97-AF65-F5344CB8AC3E}">
        <p14:creationId xmlns:p14="http://schemas.microsoft.com/office/powerpoint/2010/main" val="277978542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066800" y="335672"/>
            <a:ext cx="5309235" cy="1107996"/>
          </a:xfrm>
          <a:prstGeom prst="rect">
            <a:avLst/>
          </a:prstGeom>
        </p:spPr>
        <p:txBody>
          <a:bodyPr vert="horz" wrap="square" lIns="0" tIns="0" rIns="0" bIns="0" rtlCol="0">
            <a:spAutoFit/>
          </a:bodyPr>
          <a:lstStyle/>
          <a:p>
            <a:pPr algn="l">
              <a:lnSpc>
                <a:spcPct val="100000"/>
              </a:lnSpc>
            </a:pPr>
            <a:r>
              <a:rPr lang="en-US" sz="3600" spc="-5" dirty="0">
                <a:latin typeface="Arial"/>
                <a:cs typeface="Arial"/>
              </a:rPr>
              <a:t>Written Exam Topics</a:t>
            </a:r>
            <a:endParaRPr sz="3600" dirty="0">
              <a:latin typeface="Arial"/>
              <a:cs typeface="Arial"/>
            </a:endParaRPr>
          </a:p>
          <a:p>
            <a:pPr marL="1270" algn="l">
              <a:lnSpc>
                <a:spcPct val="100000"/>
              </a:lnSpc>
              <a:spcBef>
                <a:spcPts val="5"/>
              </a:spcBef>
            </a:pPr>
            <a:r>
              <a:rPr sz="3600" spc="-5" dirty="0">
                <a:latin typeface="Arial"/>
                <a:cs typeface="Arial"/>
              </a:rPr>
              <a:t>Exam is in</a:t>
            </a:r>
            <a:r>
              <a:rPr sz="3600" spc="-75" dirty="0">
                <a:latin typeface="Arial"/>
                <a:cs typeface="Arial"/>
              </a:rPr>
              <a:t> </a:t>
            </a:r>
            <a:r>
              <a:rPr sz="3600" spc="-5" dirty="0">
                <a:latin typeface="Arial"/>
                <a:cs typeface="Arial"/>
              </a:rPr>
              <a:t>English</a:t>
            </a:r>
            <a:endParaRPr sz="3600" dirty="0">
              <a:latin typeface="Arial"/>
              <a:cs typeface="Arial"/>
            </a:endParaRPr>
          </a:p>
        </p:txBody>
      </p:sp>
      <p:sp>
        <p:nvSpPr>
          <p:cNvPr id="6" name="object 6"/>
          <p:cNvSpPr txBox="1">
            <a:spLocks noGrp="1"/>
          </p:cNvSpPr>
          <p:nvPr>
            <p:ph type="ftr" sz="quarter" idx="11"/>
          </p:nvPr>
        </p:nvSpPr>
        <p:spPr>
          <a:xfrm>
            <a:off x="7230675" y="6553200"/>
            <a:ext cx="1801877" cy="166712"/>
          </a:xfrm>
          <a:prstGeom prst="rect">
            <a:avLst/>
          </a:prstGeom>
        </p:spPr>
        <p:txBody>
          <a:bodyPr vert="horz" wrap="square" lIns="0" tIns="0" rIns="0" bIns="0" rtlCol="0">
            <a:spAutoFit/>
          </a:bodyPr>
          <a:lstStyle/>
          <a:p>
            <a:pPr marL="12700" algn="r">
              <a:lnSpc>
                <a:spcPts val="1260"/>
              </a:lnSpc>
            </a:pPr>
            <a:r>
              <a:rPr lang="en-US" spc="-5" dirty="0"/>
              <a:t>Copyright © 2019 NBCMI</a:t>
            </a:r>
            <a:endParaRPr spc="-5" dirty="0"/>
          </a:p>
        </p:txBody>
      </p:sp>
      <p:graphicFrame>
        <p:nvGraphicFramePr>
          <p:cNvPr id="7" name="Table 6"/>
          <p:cNvGraphicFramePr>
            <a:graphicFrameLocks noGrp="1"/>
          </p:cNvGraphicFramePr>
          <p:nvPr>
            <p:extLst>
              <p:ext uri="{D42A27DB-BD31-4B8C-83A1-F6EECF244321}">
                <p14:modId xmlns:p14="http://schemas.microsoft.com/office/powerpoint/2010/main" val="2751065697"/>
              </p:ext>
            </p:extLst>
          </p:nvPr>
        </p:nvGraphicFramePr>
        <p:xfrm>
          <a:off x="1219200" y="1905000"/>
          <a:ext cx="7086599" cy="3777857"/>
        </p:xfrm>
        <a:graphic>
          <a:graphicData uri="http://schemas.openxmlformats.org/drawingml/2006/table">
            <a:tbl>
              <a:tblPr firstRow="1" bandRow="1">
                <a:tableStyleId>{5C22544A-7EE6-4342-B048-85BDC9FD1C3A}</a:tableStyleId>
              </a:tblPr>
              <a:tblGrid>
                <a:gridCol w="5935027">
                  <a:extLst>
                    <a:ext uri="{9D8B030D-6E8A-4147-A177-3AD203B41FA5}">
                      <a16:colId xmlns:a16="http://schemas.microsoft.com/office/drawing/2014/main" xmlns="" val="20000"/>
                    </a:ext>
                  </a:extLst>
                </a:gridCol>
                <a:gridCol w="1151572">
                  <a:extLst>
                    <a:ext uri="{9D8B030D-6E8A-4147-A177-3AD203B41FA5}">
                      <a16:colId xmlns:a16="http://schemas.microsoft.com/office/drawing/2014/main" xmlns="" val="20001"/>
                    </a:ext>
                  </a:extLst>
                </a:gridCol>
              </a:tblGrid>
              <a:tr h="478103">
                <a:tc>
                  <a:txBody>
                    <a:bodyPr/>
                    <a:lstStyle/>
                    <a:p>
                      <a:r>
                        <a:rPr lang="en-US" sz="2000" dirty="0">
                          <a:latin typeface="Arial" panose="020B0604020202020204" pitchFamily="34" charset="0"/>
                          <a:cs typeface="Arial" panose="020B0604020202020204" pitchFamily="34" charset="0"/>
                        </a:rPr>
                        <a:t>Medical</a:t>
                      </a:r>
                      <a:r>
                        <a:rPr lang="en-US" sz="2000" baseline="0" dirty="0">
                          <a:latin typeface="Arial" panose="020B0604020202020204" pitchFamily="34" charset="0"/>
                          <a:cs typeface="Arial" panose="020B0604020202020204" pitchFamily="34" charset="0"/>
                        </a:rPr>
                        <a:t> Knowledge and Medical Specialties</a:t>
                      </a:r>
                      <a:endParaRPr lang="en-US" sz="2000" dirty="0">
                        <a:latin typeface="Arial" panose="020B0604020202020204" pitchFamily="34" charset="0"/>
                        <a:cs typeface="Arial" panose="020B0604020202020204" pitchFamily="34" charset="0"/>
                      </a:endParaRPr>
                    </a:p>
                  </a:txBody>
                  <a:tcPr/>
                </a:tc>
                <a:tc>
                  <a:txBody>
                    <a:bodyPr/>
                    <a:lstStyle/>
                    <a:p>
                      <a:r>
                        <a:rPr lang="en-US" sz="2000" dirty="0">
                          <a:latin typeface="Arial" panose="020B0604020202020204" pitchFamily="34" charset="0"/>
                          <a:cs typeface="Arial" panose="020B0604020202020204" pitchFamily="34" charset="0"/>
                        </a:rPr>
                        <a:t>61%</a:t>
                      </a:r>
                    </a:p>
                  </a:txBody>
                  <a:tcPr/>
                </a:tc>
                <a:extLst>
                  <a:ext uri="{0D108BD9-81ED-4DB2-BD59-A6C34878D82A}">
                    <a16:rowId xmlns:a16="http://schemas.microsoft.com/office/drawing/2014/main" xmlns="" val="10000"/>
                  </a:ext>
                </a:extLst>
              </a:tr>
              <a:tr h="481999">
                <a:tc>
                  <a:txBody>
                    <a:bodyPr/>
                    <a:lstStyle/>
                    <a:p>
                      <a:r>
                        <a:rPr lang="en-US" sz="2000" dirty="0">
                          <a:latin typeface="Arial" panose="020B0604020202020204" pitchFamily="34" charset="0"/>
                          <a:cs typeface="Arial" panose="020B0604020202020204" pitchFamily="34" charset="0"/>
                        </a:rPr>
                        <a:t>Medical</a:t>
                      </a:r>
                      <a:r>
                        <a:rPr lang="en-US" sz="2000" baseline="0" dirty="0">
                          <a:latin typeface="Arial" panose="020B0604020202020204" pitchFamily="34" charset="0"/>
                          <a:cs typeface="Arial" panose="020B0604020202020204" pitchFamily="34" charset="0"/>
                        </a:rPr>
                        <a:t> Interpreter Code of Ethics</a:t>
                      </a:r>
                      <a:endParaRPr lang="en-US" sz="2000" dirty="0">
                        <a:latin typeface="Arial" panose="020B0604020202020204" pitchFamily="34" charset="0"/>
                        <a:cs typeface="Arial" panose="020B0604020202020204" pitchFamily="34" charset="0"/>
                      </a:endParaRPr>
                    </a:p>
                  </a:txBody>
                  <a:tcPr/>
                </a:tc>
                <a:tc>
                  <a:txBody>
                    <a:bodyPr/>
                    <a:lstStyle/>
                    <a:p>
                      <a:r>
                        <a:rPr lang="en-US" sz="2000" dirty="0">
                          <a:latin typeface="Arial" panose="020B0604020202020204" pitchFamily="34" charset="0"/>
                          <a:cs typeface="Arial" panose="020B0604020202020204" pitchFamily="34" charset="0"/>
                        </a:rPr>
                        <a:t>15%</a:t>
                      </a:r>
                    </a:p>
                  </a:txBody>
                  <a:tcPr/>
                </a:tc>
                <a:extLst>
                  <a:ext uri="{0D108BD9-81ED-4DB2-BD59-A6C34878D82A}">
                    <a16:rowId xmlns:a16="http://schemas.microsoft.com/office/drawing/2014/main" xmlns="" val="10001"/>
                  </a:ext>
                </a:extLst>
              </a:tr>
              <a:tr h="481999">
                <a:tc>
                  <a:txBody>
                    <a:bodyPr/>
                    <a:lstStyle/>
                    <a:p>
                      <a:r>
                        <a:rPr lang="en-US" sz="2000" dirty="0">
                          <a:latin typeface="Arial" panose="020B0604020202020204" pitchFamily="34" charset="0"/>
                          <a:cs typeface="Arial" panose="020B0604020202020204" pitchFamily="34" charset="0"/>
                        </a:rPr>
                        <a:t>Roles</a:t>
                      </a:r>
                      <a:r>
                        <a:rPr lang="en-US" sz="2000" baseline="0" dirty="0">
                          <a:latin typeface="Arial" panose="020B0604020202020204" pitchFamily="34" charset="0"/>
                          <a:cs typeface="Arial" panose="020B0604020202020204" pitchFamily="34" charset="0"/>
                        </a:rPr>
                        <a:t> of the Medical</a:t>
                      </a:r>
                      <a:r>
                        <a:rPr lang="en-US" sz="2000" dirty="0">
                          <a:latin typeface="Arial" panose="020B0604020202020204" pitchFamily="34" charset="0"/>
                          <a:cs typeface="Arial" panose="020B0604020202020204" pitchFamily="34" charset="0"/>
                        </a:rPr>
                        <a:t> Interpreter</a:t>
                      </a:r>
                      <a:r>
                        <a:rPr lang="en-US" sz="2000" baseline="0" dirty="0">
                          <a:latin typeface="Arial" panose="020B0604020202020204" pitchFamily="34" charset="0"/>
                          <a:cs typeface="Arial" panose="020B0604020202020204" pitchFamily="34" charset="0"/>
                        </a:rPr>
                        <a:t> </a:t>
                      </a:r>
                      <a:endParaRPr lang="en-US" sz="2000" dirty="0">
                        <a:latin typeface="Arial" panose="020B0604020202020204" pitchFamily="34" charset="0"/>
                        <a:cs typeface="Arial" panose="020B0604020202020204" pitchFamily="34" charset="0"/>
                      </a:endParaRPr>
                    </a:p>
                  </a:txBody>
                  <a:tcPr/>
                </a:tc>
                <a:tc>
                  <a:txBody>
                    <a:bodyPr/>
                    <a:lstStyle/>
                    <a:p>
                      <a:r>
                        <a:rPr lang="en-US" sz="2000" dirty="0">
                          <a:latin typeface="Arial" panose="020B0604020202020204" pitchFamily="34" charset="0"/>
                          <a:cs typeface="Arial" panose="020B0604020202020204" pitchFamily="34" charset="0"/>
                        </a:rPr>
                        <a:t>8%</a:t>
                      </a:r>
                    </a:p>
                  </a:txBody>
                  <a:tcPr/>
                </a:tc>
                <a:extLst>
                  <a:ext uri="{0D108BD9-81ED-4DB2-BD59-A6C34878D82A}">
                    <a16:rowId xmlns:a16="http://schemas.microsoft.com/office/drawing/2014/main" xmlns="" val="10002"/>
                  </a:ext>
                </a:extLst>
              </a:tr>
              <a:tr h="481999">
                <a:tc>
                  <a:txBody>
                    <a:bodyPr/>
                    <a:lstStyle/>
                    <a:p>
                      <a:r>
                        <a:rPr lang="en-US" sz="2000" dirty="0">
                          <a:latin typeface="Arial" panose="020B0604020202020204" pitchFamily="34" charset="0"/>
                          <a:cs typeface="Arial" panose="020B0604020202020204" pitchFamily="34" charset="0"/>
                        </a:rPr>
                        <a:t>Cultural</a:t>
                      </a:r>
                      <a:r>
                        <a:rPr lang="en-US" sz="2000" baseline="0" dirty="0">
                          <a:latin typeface="Arial" panose="020B0604020202020204" pitchFamily="34" charset="0"/>
                          <a:cs typeface="Arial" panose="020B0604020202020204" pitchFamily="34" charset="0"/>
                        </a:rPr>
                        <a:t> Awareness</a:t>
                      </a:r>
                      <a:endParaRPr lang="en-US" sz="2000" dirty="0">
                        <a:latin typeface="Arial" panose="020B0604020202020204" pitchFamily="34" charset="0"/>
                        <a:cs typeface="Arial" panose="020B0604020202020204" pitchFamily="34" charset="0"/>
                      </a:endParaRPr>
                    </a:p>
                  </a:txBody>
                  <a:tcPr/>
                </a:tc>
                <a:tc>
                  <a:txBody>
                    <a:bodyPr/>
                    <a:lstStyle/>
                    <a:p>
                      <a:r>
                        <a:rPr lang="en-US" sz="2000" dirty="0">
                          <a:latin typeface="Arial" panose="020B0604020202020204" pitchFamily="34" charset="0"/>
                          <a:cs typeface="Arial" panose="020B0604020202020204" pitchFamily="34" charset="0"/>
                        </a:rPr>
                        <a:t>8%</a:t>
                      </a:r>
                    </a:p>
                  </a:txBody>
                  <a:tcPr/>
                </a:tc>
                <a:extLst>
                  <a:ext uri="{0D108BD9-81ED-4DB2-BD59-A6C34878D82A}">
                    <a16:rowId xmlns:a16="http://schemas.microsoft.com/office/drawing/2014/main" xmlns="" val="10003"/>
                  </a:ext>
                </a:extLst>
              </a:tr>
              <a:tr h="831942">
                <a:tc>
                  <a:txBody>
                    <a:bodyPr/>
                    <a:lstStyle/>
                    <a:p>
                      <a:r>
                        <a:rPr lang="en-US" sz="2000" dirty="0">
                          <a:latin typeface="Arial" panose="020B0604020202020204" pitchFamily="34" charset="0"/>
                          <a:cs typeface="Arial" panose="020B0604020202020204" pitchFamily="34" charset="0"/>
                        </a:rPr>
                        <a:t>Interpreter Standards of Practice</a:t>
                      </a:r>
                      <a:r>
                        <a:rPr lang="en-US" sz="2000" baseline="0" dirty="0">
                          <a:latin typeface="Arial" panose="020B0604020202020204" pitchFamily="34" charset="0"/>
                          <a:cs typeface="Arial" panose="020B0604020202020204" pitchFamily="34" charset="0"/>
                        </a:rPr>
                        <a:t> (IMIA, CHIA, NCIHC)</a:t>
                      </a:r>
                      <a:endParaRPr lang="en-US" sz="2000" dirty="0">
                        <a:latin typeface="Arial" panose="020B0604020202020204" pitchFamily="34" charset="0"/>
                        <a:cs typeface="Arial" panose="020B0604020202020204" pitchFamily="34" charset="0"/>
                      </a:endParaRPr>
                    </a:p>
                  </a:txBody>
                  <a:tcPr/>
                </a:tc>
                <a:tc>
                  <a:txBody>
                    <a:bodyPr/>
                    <a:lstStyle/>
                    <a:p>
                      <a:r>
                        <a:rPr lang="en-US" sz="2000" dirty="0">
                          <a:latin typeface="Arial" panose="020B0604020202020204" pitchFamily="34" charset="0"/>
                          <a:cs typeface="Arial" panose="020B0604020202020204" pitchFamily="34" charset="0"/>
                        </a:rPr>
                        <a:t>5%</a:t>
                      </a:r>
                    </a:p>
                  </a:txBody>
                  <a:tcPr/>
                </a:tc>
                <a:extLst>
                  <a:ext uri="{0D108BD9-81ED-4DB2-BD59-A6C34878D82A}">
                    <a16:rowId xmlns:a16="http://schemas.microsoft.com/office/drawing/2014/main" xmlns="" val="10004"/>
                  </a:ext>
                </a:extLst>
              </a:tr>
              <a:tr h="1021815">
                <a:tc>
                  <a:txBody>
                    <a:bodyPr/>
                    <a:lstStyle/>
                    <a:p>
                      <a:r>
                        <a:rPr lang="en-US" sz="2000" dirty="0">
                          <a:latin typeface="Arial" panose="020B0604020202020204" pitchFamily="34" charset="0"/>
                          <a:cs typeface="Arial" panose="020B0604020202020204" pitchFamily="34" charset="0"/>
                        </a:rPr>
                        <a:t>Legislation and</a:t>
                      </a:r>
                      <a:r>
                        <a:rPr lang="en-US" sz="2000" baseline="0" dirty="0">
                          <a:latin typeface="Arial" panose="020B0604020202020204" pitchFamily="34" charset="0"/>
                          <a:cs typeface="Arial" panose="020B0604020202020204" pitchFamily="34" charset="0"/>
                        </a:rPr>
                        <a:t> Regulations (HIPAA, CLAS, Title VI of 1964)</a:t>
                      </a:r>
                      <a:endParaRPr lang="en-US" sz="2000" dirty="0">
                        <a:latin typeface="Arial" panose="020B0604020202020204" pitchFamily="34" charset="0"/>
                        <a:cs typeface="Arial" panose="020B0604020202020204" pitchFamily="34" charset="0"/>
                      </a:endParaRPr>
                    </a:p>
                  </a:txBody>
                  <a:tcPr/>
                </a:tc>
                <a:tc>
                  <a:txBody>
                    <a:bodyPr/>
                    <a:lstStyle/>
                    <a:p>
                      <a:r>
                        <a:rPr lang="en-US" sz="2000" dirty="0">
                          <a:latin typeface="Arial" panose="020B0604020202020204" pitchFamily="34" charset="0"/>
                          <a:cs typeface="Arial" panose="020B0604020202020204" pitchFamily="34" charset="0"/>
                        </a:rPr>
                        <a:t>3%</a:t>
                      </a:r>
                    </a:p>
                  </a:txBody>
                  <a:tcPr/>
                </a:tc>
                <a:extLst>
                  <a:ext uri="{0D108BD9-81ED-4DB2-BD59-A6C34878D82A}">
                    <a16:rowId xmlns:a16="http://schemas.microsoft.com/office/drawing/2014/main" xmlns="" val="10005"/>
                  </a:ext>
                </a:extLst>
              </a:tr>
            </a:tbl>
          </a:graphicData>
        </a:graphic>
      </p:graphicFrame>
      <p:pic>
        <p:nvPicPr>
          <p:cNvPr id="9" name="Pictur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62600" y="100876"/>
            <a:ext cx="3444552" cy="134279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990600" y="480800"/>
            <a:ext cx="6017611" cy="553998"/>
          </a:xfrm>
          <a:prstGeom prst="rect">
            <a:avLst/>
          </a:prstGeom>
        </p:spPr>
        <p:txBody>
          <a:bodyPr vert="horz" wrap="square" lIns="0" tIns="0" rIns="0" bIns="0" rtlCol="0">
            <a:spAutoFit/>
          </a:bodyPr>
          <a:lstStyle/>
          <a:p>
            <a:pPr marL="12700">
              <a:lnSpc>
                <a:spcPct val="100000"/>
              </a:lnSpc>
            </a:pPr>
            <a:r>
              <a:rPr lang="en-US" sz="3200" spc="-5" dirty="0">
                <a:latin typeface="Arial"/>
                <a:cs typeface="Arial"/>
              </a:rPr>
              <a:t>Taking the written exam</a:t>
            </a:r>
            <a:r>
              <a:rPr lang="en-US" sz="3600" spc="-5" dirty="0">
                <a:latin typeface="Arial"/>
                <a:cs typeface="Arial"/>
              </a:rPr>
              <a:t>:</a:t>
            </a:r>
            <a:endParaRPr sz="3600" dirty="0">
              <a:latin typeface="Arial"/>
              <a:cs typeface="Arial"/>
            </a:endParaRPr>
          </a:p>
        </p:txBody>
      </p:sp>
      <p:sp>
        <p:nvSpPr>
          <p:cNvPr id="6" name="object 6"/>
          <p:cNvSpPr txBox="1"/>
          <p:nvPr/>
        </p:nvSpPr>
        <p:spPr>
          <a:xfrm>
            <a:off x="437676" y="1066800"/>
            <a:ext cx="5697862" cy="6086282"/>
          </a:xfrm>
          <a:prstGeom prst="rect">
            <a:avLst/>
          </a:prstGeom>
        </p:spPr>
        <p:txBody>
          <a:bodyPr vert="horz" wrap="square" lIns="0" tIns="0" rIns="0" bIns="0" rtlCol="0">
            <a:spAutoFit/>
          </a:bodyPr>
          <a:lstStyle/>
          <a:p>
            <a:pPr marL="104775">
              <a:lnSpc>
                <a:spcPct val="100000"/>
              </a:lnSpc>
            </a:pPr>
            <a:endParaRPr lang="en-US" sz="2800" b="1" spc="-5" dirty="0">
              <a:solidFill>
                <a:schemeClr val="tx2">
                  <a:lumMod val="50000"/>
                </a:schemeClr>
              </a:solidFill>
              <a:latin typeface="Arial"/>
              <a:cs typeface="Arial"/>
            </a:endParaRPr>
          </a:p>
          <a:p>
            <a:pPr marL="104775">
              <a:lnSpc>
                <a:spcPct val="100000"/>
              </a:lnSpc>
            </a:pPr>
            <a:r>
              <a:rPr lang="en-US" sz="2400" b="1" spc="-5" dirty="0">
                <a:solidFill>
                  <a:schemeClr val="tx2">
                    <a:lumMod val="50000"/>
                  </a:schemeClr>
                </a:solidFill>
                <a:latin typeface="Arial"/>
                <a:cs typeface="Arial"/>
              </a:rPr>
              <a:t>      Testing sites:</a:t>
            </a:r>
          </a:p>
          <a:p>
            <a:pPr marL="1019175" lvl="1" indent="-457200">
              <a:buFont typeface="Arial" panose="020B0604020202020204" pitchFamily="34" charset="0"/>
              <a:buChar char="•"/>
            </a:pPr>
            <a:r>
              <a:rPr lang="en-US" sz="2400" b="1" spc="-5" dirty="0">
                <a:solidFill>
                  <a:schemeClr val="tx2">
                    <a:lumMod val="50000"/>
                  </a:schemeClr>
                </a:solidFill>
                <a:latin typeface="Arial"/>
                <a:cs typeface="Arial"/>
              </a:rPr>
              <a:t>200+ PSI sites across the U.S. and Canada using web technology</a:t>
            </a:r>
          </a:p>
          <a:p>
            <a:pPr marL="1019175" lvl="1" indent="-457200">
              <a:buFont typeface="Arial" panose="020B0604020202020204" pitchFamily="34" charset="0"/>
              <a:buChar char="•"/>
            </a:pPr>
            <a:r>
              <a:rPr lang="en-US" sz="2400" b="1" spc="-5" dirty="0">
                <a:solidFill>
                  <a:schemeClr val="tx2">
                    <a:lumMod val="50000"/>
                  </a:schemeClr>
                </a:solidFill>
                <a:latin typeface="Arial"/>
                <a:cs typeface="Arial"/>
              </a:rPr>
              <a:t>Scheduled on demand at a mutually agreed upon time</a:t>
            </a:r>
          </a:p>
          <a:p>
            <a:pPr marL="104775">
              <a:lnSpc>
                <a:spcPct val="100000"/>
              </a:lnSpc>
            </a:pPr>
            <a:r>
              <a:rPr lang="en-US" sz="2400" b="1" spc="-5" dirty="0">
                <a:solidFill>
                  <a:schemeClr val="tx2">
                    <a:lumMod val="50000"/>
                  </a:schemeClr>
                </a:solidFill>
                <a:latin typeface="Arial"/>
                <a:cs typeface="Arial"/>
              </a:rPr>
              <a:t>      PSI locations:</a:t>
            </a:r>
            <a:r>
              <a:rPr lang="en-US" sz="2400" b="1" spc="-65" dirty="0">
                <a:solidFill>
                  <a:schemeClr val="tx2">
                    <a:lumMod val="50000"/>
                  </a:schemeClr>
                </a:solidFill>
                <a:latin typeface="Arial"/>
                <a:cs typeface="Arial"/>
              </a:rPr>
              <a:t> </a:t>
            </a:r>
            <a:r>
              <a:rPr lang="en-US" sz="2400" b="1" u="heavy" spc="-5" dirty="0">
                <a:solidFill>
                  <a:schemeClr val="tx2">
                    <a:lumMod val="50000"/>
                  </a:schemeClr>
                </a:solidFill>
                <a:latin typeface="Arial"/>
                <a:cs typeface="Arial"/>
                <a:hlinkClick r:id="rId3"/>
              </a:rPr>
              <a:t>www.psionline.com</a:t>
            </a:r>
            <a:endParaRPr lang="en-US" sz="2400" b="1" u="heavy" spc="-5" dirty="0">
              <a:solidFill>
                <a:schemeClr val="tx2">
                  <a:lumMod val="50000"/>
                </a:schemeClr>
              </a:solidFill>
              <a:latin typeface="Arial"/>
              <a:cs typeface="Arial"/>
            </a:endParaRPr>
          </a:p>
          <a:p>
            <a:pPr marL="104775">
              <a:lnSpc>
                <a:spcPct val="100000"/>
              </a:lnSpc>
            </a:pPr>
            <a:endParaRPr lang="en-US" sz="2400" dirty="0">
              <a:solidFill>
                <a:schemeClr val="tx2">
                  <a:lumMod val="50000"/>
                </a:schemeClr>
              </a:solidFill>
              <a:latin typeface="Arial"/>
              <a:cs typeface="Arial"/>
            </a:endParaRPr>
          </a:p>
          <a:p>
            <a:pPr marL="104775">
              <a:lnSpc>
                <a:spcPct val="100000"/>
              </a:lnSpc>
            </a:pPr>
            <a:r>
              <a:rPr lang="en-US" sz="2400" b="1" spc="-5" dirty="0">
                <a:solidFill>
                  <a:schemeClr val="tx2">
                    <a:lumMod val="50000"/>
                  </a:schemeClr>
                </a:solidFill>
                <a:latin typeface="Arial"/>
                <a:cs typeface="Arial"/>
              </a:rPr>
              <a:t>      Proctor U: Test from home, or      	wherever you are! </a:t>
            </a:r>
          </a:p>
          <a:p>
            <a:pPr marL="1019175" lvl="1" indent="-457200">
              <a:buFont typeface="Arial" panose="020B0604020202020204" pitchFamily="34" charset="0"/>
              <a:buChar char="•"/>
            </a:pPr>
            <a:r>
              <a:rPr lang="en-US" sz="2400" b="1" spc="-5" dirty="0">
                <a:solidFill>
                  <a:schemeClr val="tx2">
                    <a:lumMod val="50000"/>
                  </a:schemeClr>
                </a:solidFill>
                <a:latin typeface="Arial"/>
                <a:cs typeface="Arial"/>
              </a:rPr>
              <a:t>Scheduled on demand at a mutually agreed upon time </a:t>
            </a:r>
            <a:r>
              <a:rPr lang="en-US" sz="2400" b="1" spc="-5" dirty="0">
                <a:solidFill>
                  <a:schemeClr val="tx2">
                    <a:lumMod val="50000"/>
                  </a:schemeClr>
                </a:solidFill>
                <a:latin typeface="Arial"/>
                <a:cs typeface="Arial"/>
                <a:hlinkClick r:id="rId4"/>
              </a:rPr>
              <a:t>www.proctoru.com</a:t>
            </a:r>
            <a:endParaRPr lang="en-US" sz="2400" b="1" spc="-5" dirty="0">
              <a:solidFill>
                <a:schemeClr val="tx2">
                  <a:lumMod val="50000"/>
                </a:schemeClr>
              </a:solidFill>
              <a:latin typeface="Arial"/>
              <a:cs typeface="Arial"/>
            </a:endParaRPr>
          </a:p>
          <a:p>
            <a:pPr marL="1019175" lvl="1" indent="-457200">
              <a:buFont typeface="Arial" panose="020B0604020202020204" pitchFamily="34" charset="0"/>
              <a:buChar char="•"/>
            </a:pPr>
            <a:r>
              <a:rPr lang="en-US" sz="2400" b="1" spc="-5" dirty="0">
                <a:solidFill>
                  <a:schemeClr val="tx2">
                    <a:lumMod val="50000"/>
                  </a:schemeClr>
                </a:solidFill>
                <a:latin typeface="Arial"/>
                <a:cs typeface="Arial"/>
              </a:rPr>
              <a:t>Must use PC (not Mac)</a:t>
            </a:r>
          </a:p>
          <a:p>
            <a:pPr marL="12700">
              <a:lnSpc>
                <a:spcPct val="100000"/>
              </a:lnSpc>
              <a:spcBef>
                <a:spcPts val="944"/>
              </a:spcBef>
            </a:pPr>
            <a:endParaRPr sz="2400" dirty="0">
              <a:latin typeface="Arial"/>
              <a:cs typeface="Arial"/>
            </a:endParaRPr>
          </a:p>
        </p:txBody>
      </p:sp>
      <p:sp>
        <p:nvSpPr>
          <p:cNvPr id="8" name="object 8"/>
          <p:cNvSpPr txBox="1"/>
          <p:nvPr/>
        </p:nvSpPr>
        <p:spPr>
          <a:xfrm>
            <a:off x="3760723" y="6388606"/>
            <a:ext cx="1622425" cy="414020"/>
          </a:xfrm>
          <a:prstGeom prst="rect">
            <a:avLst/>
          </a:prstGeom>
        </p:spPr>
        <p:txBody>
          <a:bodyPr vert="horz" wrap="square" lIns="0" tIns="0" rIns="0" bIns="0" rtlCol="0">
            <a:spAutoFit/>
          </a:bodyPr>
          <a:lstStyle/>
          <a:p>
            <a:pPr algn="ctr">
              <a:lnSpc>
                <a:spcPct val="100000"/>
              </a:lnSpc>
            </a:pPr>
            <a:endParaRPr sz="1200" dirty="0">
              <a:latin typeface="Garamond"/>
              <a:cs typeface="Garamond"/>
            </a:endParaRPr>
          </a:p>
          <a:p>
            <a:pPr marR="41275" algn="ctr">
              <a:lnSpc>
                <a:spcPct val="100000"/>
              </a:lnSpc>
              <a:spcBef>
                <a:spcPts val="530"/>
              </a:spcBef>
            </a:pPr>
            <a:r>
              <a:rPr sz="1000" b="1" dirty="0">
                <a:solidFill>
                  <a:srgbClr val="FFFFFF"/>
                </a:solidFill>
                <a:latin typeface="Arial"/>
                <a:cs typeface="Arial"/>
              </a:rPr>
              <a:t>6</a:t>
            </a:r>
            <a:endParaRPr sz="1000" dirty="0">
              <a:latin typeface="Arial"/>
              <a:cs typeface="Arial"/>
            </a:endParaRPr>
          </a:p>
        </p:txBody>
      </p:sp>
      <p:sp>
        <p:nvSpPr>
          <p:cNvPr id="9" name="object 7"/>
          <p:cNvSpPr/>
          <p:nvPr/>
        </p:nvSpPr>
        <p:spPr>
          <a:xfrm>
            <a:off x="6212098" y="2209800"/>
            <a:ext cx="2703302" cy="2057400"/>
          </a:xfrm>
          <a:prstGeom prst="rect">
            <a:avLst/>
          </a:prstGeom>
          <a:blipFill>
            <a:blip r:embed="rId5" cstate="print"/>
            <a:stretch>
              <a:fillRect/>
            </a:stretch>
          </a:blipFill>
        </p:spPr>
        <p:txBody>
          <a:bodyPr wrap="square" lIns="0" tIns="0" rIns="0" bIns="0" rtlCol="0"/>
          <a:lstStyle/>
          <a:p>
            <a:endParaRPr/>
          </a:p>
        </p:txBody>
      </p:sp>
      <p:sp>
        <p:nvSpPr>
          <p:cNvPr id="7" name="Footer Placeholder 6"/>
          <p:cNvSpPr>
            <a:spLocks noGrp="1"/>
          </p:cNvSpPr>
          <p:nvPr>
            <p:ph type="ftr" sz="quarter" idx="11"/>
          </p:nvPr>
        </p:nvSpPr>
        <p:spPr>
          <a:xfrm>
            <a:off x="7062469" y="6313680"/>
            <a:ext cx="2895600" cy="476250"/>
          </a:xfrm>
        </p:spPr>
        <p:txBody>
          <a:bodyPr/>
          <a:lstStyle/>
          <a:p>
            <a:pPr marL="12700">
              <a:lnSpc>
                <a:spcPts val="1260"/>
              </a:lnSpc>
            </a:pPr>
            <a:r>
              <a:rPr lang="en-US" spc="-5" dirty="0"/>
              <a:t>Copyright © 2019 NBCMI</a:t>
            </a:r>
          </a:p>
        </p:txBody>
      </p:sp>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2600" y="100876"/>
            <a:ext cx="3444552" cy="1342792"/>
          </a:xfrm>
          <a:prstGeom prst="rect">
            <a:avLst/>
          </a:prstGeom>
          <a:noFill/>
          <a:ln>
            <a:noFill/>
          </a:ln>
        </p:spPr>
      </p:pic>
    </p:spTree>
    <p:extLst>
      <p:ext uri="{BB962C8B-B14F-4D97-AF65-F5344CB8AC3E}">
        <p14:creationId xmlns:p14="http://schemas.microsoft.com/office/powerpoint/2010/main" val="219846818"/>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1143000" y="960109"/>
            <a:ext cx="5864099" cy="492443"/>
          </a:xfrm>
          <a:prstGeom prst="rect">
            <a:avLst/>
          </a:prstGeom>
        </p:spPr>
        <p:txBody>
          <a:bodyPr vert="horz" wrap="square" lIns="0" tIns="0" rIns="0" bIns="0" rtlCol="0">
            <a:spAutoFit/>
          </a:bodyPr>
          <a:lstStyle/>
          <a:p>
            <a:pPr marL="12700">
              <a:lnSpc>
                <a:spcPct val="100000"/>
              </a:lnSpc>
            </a:pPr>
            <a:r>
              <a:rPr lang="en-US" sz="3200" spc="-5" dirty="0">
                <a:latin typeface="Arial" panose="020B0604020202020204" pitchFamily="34" charset="0"/>
                <a:cs typeface="Arial" panose="020B0604020202020204" pitchFamily="34" charset="0"/>
              </a:rPr>
              <a:t>Taking the written exam:</a:t>
            </a:r>
            <a:endParaRPr sz="3200" dirty="0">
              <a:latin typeface="Arial" panose="020B0604020202020204" pitchFamily="34" charset="0"/>
              <a:cs typeface="Arial" panose="020B0604020202020204" pitchFamily="34" charset="0"/>
            </a:endParaRPr>
          </a:p>
        </p:txBody>
      </p:sp>
      <p:sp>
        <p:nvSpPr>
          <p:cNvPr id="6" name="object 6"/>
          <p:cNvSpPr txBox="1"/>
          <p:nvPr/>
        </p:nvSpPr>
        <p:spPr>
          <a:xfrm>
            <a:off x="499170" y="1297556"/>
            <a:ext cx="7861300" cy="4670509"/>
          </a:xfrm>
          <a:prstGeom prst="rect">
            <a:avLst/>
          </a:prstGeom>
        </p:spPr>
        <p:txBody>
          <a:bodyPr vert="horz" wrap="square" lIns="0" tIns="0" rIns="0" bIns="0" rtlCol="0">
            <a:spAutoFit/>
          </a:bodyPr>
          <a:lstStyle/>
          <a:p>
            <a:pPr marL="104775">
              <a:lnSpc>
                <a:spcPct val="100000"/>
              </a:lnSpc>
            </a:pPr>
            <a:endParaRPr lang="en-US" sz="2800" b="1" spc="-5" dirty="0">
              <a:solidFill>
                <a:schemeClr val="tx2">
                  <a:lumMod val="50000"/>
                </a:schemeClr>
              </a:solidFill>
              <a:latin typeface="Arial"/>
              <a:cs typeface="Arial"/>
            </a:endParaRPr>
          </a:p>
          <a:p>
            <a:pPr marL="104775">
              <a:lnSpc>
                <a:spcPct val="100000"/>
              </a:lnSpc>
            </a:pPr>
            <a:r>
              <a:rPr lang="en-US" sz="2400" b="1" spc="-5" dirty="0">
                <a:solidFill>
                  <a:schemeClr val="tx2">
                    <a:lumMod val="50000"/>
                  </a:schemeClr>
                </a:solidFill>
                <a:latin typeface="Arial"/>
                <a:cs typeface="Arial"/>
              </a:rPr>
              <a:t>	 Format</a:t>
            </a:r>
          </a:p>
          <a:p>
            <a:pPr marL="1019175" lvl="1" indent="-457200">
              <a:buFont typeface="Arial" panose="020B0604020202020204" pitchFamily="34" charset="0"/>
              <a:buChar char="•"/>
            </a:pPr>
            <a:r>
              <a:rPr lang="en-US" sz="2400" b="1" spc="-5" dirty="0">
                <a:solidFill>
                  <a:schemeClr val="tx2">
                    <a:lumMod val="50000"/>
                  </a:schemeClr>
                </a:solidFill>
                <a:latin typeface="Arial"/>
                <a:cs typeface="Arial"/>
              </a:rPr>
              <a:t>60 multiple choice questions</a:t>
            </a:r>
          </a:p>
          <a:p>
            <a:pPr marL="1019175" lvl="1" indent="-457200">
              <a:buFont typeface="Arial" panose="020B0604020202020204" pitchFamily="34" charset="0"/>
              <a:buChar char="•"/>
            </a:pPr>
            <a:r>
              <a:rPr lang="en-US" sz="2400" b="1" spc="-5" dirty="0">
                <a:solidFill>
                  <a:schemeClr val="tx2">
                    <a:lumMod val="50000"/>
                  </a:schemeClr>
                </a:solidFill>
                <a:latin typeface="Arial"/>
                <a:cs typeface="Arial"/>
              </a:rPr>
              <a:t>75 minutes</a:t>
            </a:r>
          </a:p>
          <a:p>
            <a:pPr marL="561975" lvl="1"/>
            <a:endParaRPr lang="en-US" sz="2400" b="1" spc="-5" dirty="0">
              <a:solidFill>
                <a:schemeClr val="tx2">
                  <a:lumMod val="50000"/>
                </a:schemeClr>
              </a:solidFill>
              <a:latin typeface="Arial"/>
              <a:cs typeface="Arial"/>
            </a:endParaRPr>
          </a:p>
          <a:p>
            <a:pPr marL="104775"/>
            <a:r>
              <a:rPr lang="en-US" sz="2400" b="1" spc="-5" dirty="0">
                <a:solidFill>
                  <a:schemeClr val="tx2">
                    <a:lumMod val="50000"/>
                  </a:schemeClr>
                </a:solidFill>
                <a:latin typeface="Arial"/>
                <a:cs typeface="Arial"/>
              </a:rPr>
              <a:t>	 Taking the exam:</a:t>
            </a:r>
          </a:p>
          <a:p>
            <a:pPr marL="1019175" lvl="1" indent="-457200">
              <a:buFont typeface="Arial" panose="020B0604020202020204" pitchFamily="34" charset="0"/>
              <a:buChar char="•"/>
            </a:pPr>
            <a:r>
              <a:rPr lang="en-US" sz="2400" b="1" spc="-5" dirty="0">
                <a:solidFill>
                  <a:schemeClr val="tx2">
                    <a:lumMod val="50000"/>
                  </a:schemeClr>
                </a:solidFill>
                <a:latin typeface="Arial"/>
                <a:cs typeface="Arial"/>
              </a:rPr>
              <a:t>Computer-based</a:t>
            </a:r>
          </a:p>
          <a:p>
            <a:pPr marL="1019175" lvl="1" indent="-457200">
              <a:buFont typeface="Arial" panose="020B0604020202020204" pitchFamily="34" charset="0"/>
              <a:buChar char="•"/>
            </a:pPr>
            <a:r>
              <a:rPr lang="en-US" sz="2400" b="1" spc="-5" dirty="0">
                <a:solidFill>
                  <a:schemeClr val="tx2">
                    <a:lumMod val="50000"/>
                  </a:schemeClr>
                </a:solidFill>
                <a:latin typeface="Arial"/>
                <a:cs typeface="Arial"/>
              </a:rPr>
              <a:t>Change your answer as many times as you want</a:t>
            </a:r>
          </a:p>
          <a:p>
            <a:pPr marL="1019175" lvl="1" indent="-457200">
              <a:buFont typeface="Arial" panose="020B0604020202020204" pitchFamily="34" charset="0"/>
              <a:buChar char="•"/>
            </a:pPr>
            <a:r>
              <a:rPr lang="en-US" sz="2400" b="1" spc="-5" dirty="0">
                <a:solidFill>
                  <a:schemeClr val="tx2">
                    <a:lumMod val="50000"/>
                  </a:schemeClr>
                </a:solidFill>
                <a:latin typeface="Arial"/>
                <a:cs typeface="Arial"/>
              </a:rPr>
              <a:t>Get your results as soon as you are done</a:t>
            </a:r>
          </a:p>
          <a:p>
            <a:pPr marL="104775">
              <a:lnSpc>
                <a:spcPct val="100000"/>
              </a:lnSpc>
            </a:pPr>
            <a:endParaRPr sz="2400" dirty="0">
              <a:latin typeface="Arial"/>
              <a:cs typeface="Arial"/>
            </a:endParaRPr>
          </a:p>
          <a:p>
            <a:pPr marL="12700">
              <a:lnSpc>
                <a:spcPct val="100000"/>
              </a:lnSpc>
              <a:spcBef>
                <a:spcPts val="944"/>
              </a:spcBef>
            </a:pPr>
            <a:endParaRPr sz="2400" dirty="0">
              <a:latin typeface="Arial"/>
              <a:cs typeface="Arial"/>
            </a:endParaRPr>
          </a:p>
        </p:txBody>
      </p:sp>
      <p:sp>
        <p:nvSpPr>
          <p:cNvPr id="7" name="Footer Placeholder 6"/>
          <p:cNvSpPr>
            <a:spLocks noGrp="1"/>
          </p:cNvSpPr>
          <p:nvPr>
            <p:ph type="ftr" sz="quarter" idx="11"/>
          </p:nvPr>
        </p:nvSpPr>
        <p:spPr>
          <a:xfrm>
            <a:off x="7086600" y="6324600"/>
            <a:ext cx="2895600" cy="476250"/>
          </a:xfrm>
        </p:spPr>
        <p:txBody>
          <a:bodyPr/>
          <a:lstStyle/>
          <a:p>
            <a:pPr marL="12700">
              <a:lnSpc>
                <a:spcPts val="1260"/>
              </a:lnSpc>
            </a:pPr>
            <a:r>
              <a:rPr lang="en-US" spc="-5" dirty="0"/>
              <a:t>Copyright © 2019 NBCMI</a:t>
            </a:r>
          </a:p>
        </p:txBody>
      </p:sp>
      <p:pic>
        <p:nvPicPr>
          <p:cNvPr id="10" name="Picture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62600" y="100876"/>
            <a:ext cx="3444552" cy="1342792"/>
          </a:xfrm>
          <a:prstGeom prst="rect">
            <a:avLst/>
          </a:prstGeom>
          <a:noFill/>
          <a:ln>
            <a:noFill/>
          </a:ln>
        </p:spPr>
      </p:pic>
    </p:spTree>
    <p:extLst>
      <p:ext uri="{BB962C8B-B14F-4D97-AF65-F5344CB8AC3E}">
        <p14:creationId xmlns:p14="http://schemas.microsoft.com/office/powerpoint/2010/main" val="2479525593"/>
      </p:ext>
    </p:extLst>
  </p:cSld>
  <p:clrMapOvr>
    <a:masterClrMapping/>
  </p:clrMapOvr>
  <p:transition spd="slow">
    <p:randomBar dir="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1066800" y="803050"/>
            <a:ext cx="4682431" cy="492443"/>
          </a:xfrm>
          <a:prstGeom prst="rect">
            <a:avLst/>
          </a:prstGeom>
        </p:spPr>
        <p:txBody>
          <a:bodyPr vert="horz" wrap="square" lIns="0" tIns="0" rIns="0" bIns="0" rtlCol="0">
            <a:spAutoFit/>
          </a:bodyPr>
          <a:lstStyle/>
          <a:p>
            <a:pPr marL="12700">
              <a:lnSpc>
                <a:spcPct val="100000"/>
              </a:lnSpc>
            </a:pPr>
            <a:r>
              <a:rPr lang="en-US" sz="3200" dirty="0">
                <a:latin typeface="Arial" panose="020B0604020202020204" pitchFamily="34" charset="0"/>
                <a:cs typeface="Arial" panose="020B0604020202020204" pitchFamily="34" charset="0"/>
              </a:rPr>
              <a:t>Written Exam Preparation</a:t>
            </a:r>
            <a:endParaRPr sz="3200" dirty="0">
              <a:latin typeface="Arial" panose="020B0604020202020204" pitchFamily="34" charset="0"/>
              <a:cs typeface="Arial" panose="020B0604020202020204" pitchFamily="34" charset="0"/>
            </a:endParaRPr>
          </a:p>
        </p:txBody>
      </p:sp>
      <p:sp>
        <p:nvSpPr>
          <p:cNvPr id="6" name="object 6"/>
          <p:cNvSpPr txBox="1"/>
          <p:nvPr/>
        </p:nvSpPr>
        <p:spPr>
          <a:xfrm>
            <a:off x="558371" y="1443668"/>
            <a:ext cx="8151053" cy="5716950"/>
          </a:xfrm>
          <a:prstGeom prst="rect">
            <a:avLst/>
          </a:prstGeom>
        </p:spPr>
        <p:txBody>
          <a:bodyPr vert="horz" wrap="square" lIns="0" tIns="0" rIns="0" bIns="0" rtlCol="0">
            <a:spAutoFit/>
          </a:bodyPr>
          <a:lstStyle/>
          <a:p>
            <a:pPr marL="104775">
              <a:lnSpc>
                <a:spcPct val="100000"/>
              </a:lnSpc>
            </a:pPr>
            <a:r>
              <a:rPr lang="en-US" sz="2400" b="1" spc="-5" dirty="0">
                <a:solidFill>
                  <a:srgbClr val="00009A"/>
                </a:solidFill>
                <a:latin typeface="Arial"/>
                <a:cs typeface="Arial"/>
              </a:rPr>
              <a:t>     Recommendations:</a:t>
            </a:r>
          </a:p>
          <a:p>
            <a:pPr marL="104775">
              <a:lnSpc>
                <a:spcPct val="100000"/>
              </a:lnSpc>
            </a:pPr>
            <a:endParaRPr lang="en-US" sz="2000" b="1" spc="-5" dirty="0">
              <a:solidFill>
                <a:srgbClr val="00009A"/>
              </a:solidFill>
              <a:latin typeface="Arial"/>
              <a:cs typeface="Arial"/>
            </a:endParaRPr>
          </a:p>
          <a:p>
            <a:pPr marL="561975" indent="-457200">
              <a:lnSpc>
                <a:spcPct val="100000"/>
              </a:lnSpc>
              <a:buFont typeface="Arial" panose="020B0604020202020204" pitchFamily="34" charset="0"/>
              <a:buChar char="•"/>
            </a:pPr>
            <a:r>
              <a:rPr lang="en-US" sz="2000" b="1" spc="-5" dirty="0">
                <a:solidFill>
                  <a:schemeClr val="tx2">
                    <a:lumMod val="50000"/>
                  </a:schemeClr>
                </a:solidFill>
                <a:latin typeface="Arial"/>
                <a:cs typeface="Arial"/>
              </a:rPr>
              <a:t>Review medical terminology and medical concepts</a:t>
            </a:r>
          </a:p>
          <a:p>
            <a:pPr marL="561975" indent="-457200">
              <a:lnSpc>
                <a:spcPct val="100000"/>
              </a:lnSpc>
              <a:buFont typeface="Arial" panose="020B0604020202020204" pitchFamily="34" charset="0"/>
              <a:buChar char="•"/>
            </a:pPr>
            <a:r>
              <a:rPr lang="en-US" sz="2000" b="1" spc="-5" dirty="0">
                <a:solidFill>
                  <a:schemeClr val="tx2">
                    <a:lumMod val="50000"/>
                  </a:schemeClr>
                </a:solidFill>
                <a:latin typeface="Arial"/>
                <a:cs typeface="Arial"/>
              </a:rPr>
              <a:t>Review the Standards of Practice and Code of Ethics from the:</a:t>
            </a:r>
          </a:p>
          <a:p>
            <a:pPr marL="1019175" lvl="1" indent="-457200">
              <a:buFont typeface="Arial" panose="020B0604020202020204" pitchFamily="34" charset="0"/>
              <a:buChar char="•"/>
            </a:pPr>
            <a:r>
              <a:rPr lang="en-US" sz="2000" b="1" spc="-5" dirty="0">
                <a:solidFill>
                  <a:schemeClr val="tx2">
                    <a:lumMod val="50000"/>
                  </a:schemeClr>
                </a:solidFill>
                <a:latin typeface="Arial"/>
                <a:cs typeface="Arial"/>
              </a:rPr>
              <a:t>International Medical Interpreters Association </a:t>
            </a:r>
            <a:r>
              <a:rPr lang="en-US" sz="2000" b="1" spc="-5" dirty="0">
                <a:solidFill>
                  <a:schemeClr val="tx2">
                    <a:lumMod val="50000"/>
                  </a:schemeClr>
                </a:solidFill>
                <a:latin typeface="Arial"/>
                <a:cs typeface="Arial"/>
                <a:hlinkClick r:id="rId3"/>
              </a:rPr>
              <a:t>www.imiaweb.org</a:t>
            </a:r>
            <a:endParaRPr lang="en-US" sz="2000" b="1" spc="-5" dirty="0">
              <a:solidFill>
                <a:schemeClr val="tx2">
                  <a:lumMod val="50000"/>
                </a:schemeClr>
              </a:solidFill>
              <a:latin typeface="Arial"/>
              <a:cs typeface="Arial"/>
            </a:endParaRPr>
          </a:p>
          <a:p>
            <a:pPr marL="1019175" lvl="1" indent="-457200">
              <a:buFont typeface="Arial" panose="020B0604020202020204" pitchFamily="34" charset="0"/>
              <a:buChar char="•"/>
            </a:pPr>
            <a:r>
              <a:rPr lang="en-US" sz="2000" b="1" spc="-5" dirty="0">
                <a:solidFill>
                  <a:schemeClr val="tx2">
                    <a:lumMod val="50000"/>
                  </a:schemeClr>
                </a:solidFill>
                <a:latin typeface="Arial"/>
                <a:cs typeface="Arial"/>
              </a:rPr>
              <a:t>California Healthcare Interpreter Association </a:t>
            </a:r>
            <a:r>
              <a:rPr lang="en-US" sz="2000" b="1" spc="-5" dirty="0">
                <a:solidFill>
                  <a:schemeClr val="tx2">
                    <a:lumMod val="50000"/>
                  </a:schemeClr>
                </a:solidFill>
                <a:latin typeface="Arial"/>
                <a:cs typeface="Arial"/>
                <a:hlinkClick r:id="rId4"/>
              </a:rPr>
              <a:t>www.chiaonline.org</a:t>
            </a:r>
            <a:endParaRPr lang="en-US" sz="2000" b="1" spc="-5" dirty="0">
              <a:solidFill>
                <a:schemeClr val="tx2">
                  <a:lumMod val="50000"/>
                </a:schemeClr>
              </a:solidFill>
              <a:latin typeface="Arial"/>
              <a:cs typeface="Arial"/>
            </a:endParaRPr>
          </a:p>
          <a:p>
            <a:pPr marL="1019175" lvl="1" indent="-457200">
              <a:buFont typeface="Arial" panose="020B0604020202020204" pitchFamily="34" charset="0"/>
              <a:buChar char="•"/>
            </a:pPr>
            <a:r>
              <a:rPr lang="en-US" sz="2000" b="1" spc="-5" dirty="0">
                <a:solidFill>
                  <a:schemeClr val="tx2">
                    <a:lumMod val="50000"/>
                  </a:schemeClr>
                </a:solidFill>
                <a:latin typeface="Arial"/>
                <a:cs typeface="Arial"/>
              </a:rPr>
              <a:t>National Council on Interpreting in Health Care </a:t>
            </a:r>
            <a:r>
              <a:rPr lang="en-US" sz="2000" b="1" spc="-5" dirty="0">
                <a:solidFill>
                  <a:schemeClr val="tx2">
                    <a:lumMod val="50000"/>
                  </a:schemeClr>
                </a:solidFill>
                <a:latin typeface="Arial"/>
                <a:cs typeface="Arial"/>
                <a:hlinkClick r:id="rId5"/>
              </a:rPr>
              <a:t>www.ncihc.org</a:t>
            </a:r>
            <a:endParaRPr lang="en-US" sz="2000" b="1" spc="-5" dirty="0">
              <a:solidFill>
                <a:schemeClr val="tx2">
                  <a:lumMod val="50000"/>
                </a:schemeClr>
              </a:solidFill>
              <a:latin typeface="Arial"/>
              <a:cs typeface="Arial"/>
            </a:endParaRPr>
          </a:p>
          <a:p>
            <a:pPr marL="561975" indent="-457200">
              <a:buFont typeface="Arial" panose="020B0604020202020204" pitchFamily="34" charset="0"/>
              <a:buChar char="•"/>
            </a:pPr>
            <a:r>
              <a:rPr lang="en-US" sz="2000" b="1" spc="-5" dirty="0">
                <a:solidFill>
                  <a:schemeClr val="tx2">
                    <a:lumMod val="50000"/>
                  </a:schemeClr>
                </a:solidFill>
                <a:latin typeface="Arial"/>
                <a:cs typeface="Arial"/>
              </a:rPr>
              <a:t>Review Title VI of the Civil Rights Act of 1964, the Health Information Privacy (HIPAA) </a:t>
            </a:r>
          </a:p>
          <a:p>
            <a:pPr marL="1019175" lvl="1" indent="-457200">
              <a:buFont typeface="Arial" panose="020B0604020202020204" pitchFamily="34" charset="0"/>
              <a:buChar char="•"/>
            </a:pPr>
            <a:r>
              <a:rPr lang="en-US" sz="2000" b="1" spc="-5" dirty="0">
                <a:solidFill>
                  <a:schemeClr val="tx2">
                    <a:lumMod val="50000"/>
                  </a:schemeClr>
                </a:solidFill>
                <a:latin typeface="Arial"/>
                <a:cs typeface="Arial"/>
                <a:hlinkClick r:id="rId6"/>
              </a:rPr>
              <a:t>www.hhs.gov/ocr</a:t>
            </a:r>
            <a:r>
              <a:rPr lang="en-US" sz="2000" b="1" spc="-5" dirty="0">
                <a:solidFill>
                  <a:schemeClr val="tx2">
                    <a:lumMod val="50000"/>
                  </a:schemeClr>
                </a:solidFill>
                <a:latin typeface="Arial"/>
                <a:cs typeface="Arial"/>
              </a:rPr>
              <a:t> </a:t>
            </a:r>
          </a:p>
          <a:p>
            <a:pPr marL="561975" indent="-457200">
              <a:buFont typeface="Arial" panose="020B0604020202020204" pitchFamily="34" charset="0"/>
              <a:buChar char="•"/>
            </a:pPr>
            <a:r>
              <a:rPr lang="en-US" sz="2000" b="1" spc="-5" dirty="0">
                <a:solidFill>
                  <a:schemeClr val="tx2">
                    <a:lumMod val="50000"/>
                  </a:schemeClr>
                </a:solidFill>
                <a:latin typeface="Arial"/>
                <a:cs typeface="Arial"/>
              </a:rPr>
              <a:t>Review the CLAS Standards:</a:t>
            </a:r>
          </a:p>
          <a:p>
            <a:pPr marL="904875" lvl="1" indent="-342900">
              <a:buFont typeface="Arial" panose="020B0604020202020204" pitchFamily="34" charset="0"/>
              <a:buChar char="•"/>
            </a:pPr>
            <a:r>
              <a:rPr lang="en-US" sz="2000" b="1" spc="-5" dirty="0">
                <a:solidFill>
                  <a:schemeClr val="tx2">
                    <a:lumMod val="50000"/>
                  </a:schemeClr>
                </a:solidFill>
                <a:latin typeface="Arial"/>
                <a:cs typeface="Arial"/>
                <a:hlinkClick r:id="rId7"/>
              </a:rPr>
              <a:t>http://minorityhealth.hhs.gov/</a:t>
            </a:r>
            <a:r>
              <a:rPr lang="en-US" sz="2000" b="1" spc="-5" dirty="0">
                <a:solidFill>
                  <a:schemeClr val="tx2">
                    <a:lumMod val="50000"/>
                  </a:schemeClr>
                </a:solidFill>
                <a:latin typeface="Arial"/>
                <a:cs typeface="Arial"/>
              </a:rPr>
              <a:t> </a:t>
            </a:r>
          </a:p>
          <a:p>
            <a:pPr marL="904875" lvl="1" indent="-342900">
              <a:buFont typeface="Arial" panose="020B0604020202020204" pitchFamily="34" charset="0"/>
              <a:buChar char="•"/>
            </a:pPr>
            <a:r>
              <a:rPr lang="en-US" sz="2000" b="1" spc="-5" dirty="0">
                <a:solidFill>
                  <a:schemeClr val="tx2">
                    <a:lumMod val="50000"/>
                  </a:schemeClr>
                </a:solidFill>
                <a:latin typeface="Arial"/>
                <a:cs typeface="Arial"/>
                <a:hlinkClick r:id="rId8"/>
              </a:rPr>
              <a:t>www.lep.gov</a:t>
            </a:r>
            <a:endParaRPr lang="en-US" sz="2000" b="1" spc="-5" dirty="0">
              <a:solidFill>
                <a:schemeClr val="tx2">
                  <a:lumMod val="50000"/>
                </a:schemeClr>
              </a:solidFill>
              <a:latin typeface="Arial"/>
              <a:cs typeface="Arial"/>
            </a:endParaRPr>
          </a:p>
          <a:p>
            <a:pPr marL="104775"/>
            <a:endParaRPr sz="1600" dirty="0">
              <a:solidFill>
                <a:schemeClr val="tx2">
                  <a:lumMod val="50000"/>
                </a:schemeClr>
              </a:solidFill>
              <a:latin typeface="Arial"/>
              <a:cs typeface="Arial"/>
            </a:endParaRPr>
          </a:p>
          <a:p>
            <a:pPr marL="12700">
              <a:lnSpc>
                <a:spcPct val="100000"/>
              </a:lnSpc>
              <a:spcBef>
                <a:spcPts val="944"/>
              </a:spcBef>
            </a:pPr>
            <a:endParaRPr sz="2400" dirty="0">
              <a:latin typeface="Arial"/>
              <a:cs typeface="Arial"/>
            </a:endParaRPr>
          </a:p>
        </p:txBody>
      </p:sp>
      <p:sp>
        <p:nvSpPr>
          <p:cNvPr id="7" name="Footer Placeholder 6"/>
          <p:cNvSpPr>
            <a:spLocks noGrp="1"/>
          </p:cNvSpPr>
          <p:nvPr>
            <p:ph type="ftr" sz="quarter" idx="11"/>
          </p:nvPr>
        </p:nvSpPr>
        <p:spPr>
          <a:xfrm>
            <a:off x="6781800" y="6248400"/>
            <a:ext cx="2895600" cy="476250"/>
          </a:xfrm>
        </p:spPr>
        <p:txBody>
          <a:bodyPr/>
          <a:lstStyle/>
          <a:p>
            <a:pPr marL="12700">
              <a:lnSpc>
                <a:spcPts val="1260"/>
              </a:lnSpc>
            </a:pPr>
            <a:r>
              <a:rPr lang="en-US" spc="-5" dirty="0"/>
              <a:t>Copyright © 2019 NBCMI</a:t>
            </a:r>
          </a:p>
        </p:txBody>
      </p:sp>
      <p:pic>
        <p:nvPicPr>
          <p:cNvPr id="10" name="Picture 9"/>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562600" y="100876"/>
            <a:ext cx="3444552" cy="1342792"/>
          </a:xfrm>
          <a:prstGeom prst="rect">
            <a:avLst/>
          </a:prstGeom>
          <a:noFill/>
          <a:ln>
            <a:noFill/>
          </a:ln>
        </p:spPr>
      </p:pic>
    </p:spTree>
    <p:extLst>
      <p:ext uri="{BB962C8B-B14F-4D97-AF65-F5344CB8AC3E}">
        <p14:creationId xmlns:p14="http://schemas.microsoft.com/office/powerpoint/2010/main" val="907411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219200" y="609600"/>
            <a:ext cx="6350470" cy="1107996"/>
          </a:xfrm>
          <a:prstGeom prst="rect">
            <a:avLst/>
          </a:prstGeom>
        </p:spPr>
        <p:txBody>
          <a:bodyPr vert="horz" wrap="square" lIns="0" tIns="0" rIns="0" bIns="0" rtlCol="0">
            <a:spAutoFit/>
          </a:bodyPr>
          <a:lstStyle/>
          <a:p>
            <a:pPr marL="12700">
              <a:lnSpc>
                <a:spcPct val="100000"/>
              </a:lnSpc>
            </a:pPr>
            <a:r>
              <a:rPr lang="en-US" sz="3600" dirty="0">
                <a:latin typeface="Arial" panose="020B0604020202020204" pitchFamily="34" charset="0"/>
                <a:cs typeface="Arial" panose="020B0604020202020204" pitchFamily="34" charset="0"/>
              </a:rPr>
              <a:t>Code of Ethics and </a:t>
            </a:r>
            <a:br>
              <a:rPr lang="en-US" sz="3600" dirty="0">
                <a:latin typeface="Arial" panose="020B0604020202020204" pitchFamily="34" charset="0"/>
                <a:cs typeface="Arial" panose="020B0604020202020204" pitchFamily="34" charset="0"/>
              </a:rPr>
            </a:br>
            <a:r>
              <a:rPr lang="en-US" sz="3600" dirty="0">
                <a:latin typeface="Arial" panose="020B0604020202020204" pitchFamily="34" charset="0"/>
                <a:cs typeface="Arial" panose="020B0604020202020204" pitchFamily="34" charset="0"/>
              </a:rPr>
              <a:t>             Professionalism</a:t>
            </a:r>
            <a:endParaRPr sz="3600" dirty="0">
              <a:latin typeface="Arial" panose="020B0604020202020204" pitchFamily="34" charset="0"/>
              <a:cs typeface="Arial" panose="020B0604020202020204" pitchFamily="34" charset="0"/>
            </a:endParaRPr>
          </a:p>
        </p:txBody>
      </p:sp>
      <p:sp>
        <p:nvSpPr>
          <p:cNvPr id="6" name="object 6"/>
          <p:cNvSpPr txBox="1">
            <a:spLocks noGrp="1"/>
          </p:cNvSpPr>
          <p:nvPr>
            <p:ph type="ftr" sz="quarter" idx="11"/>
          </p:nvPr>
        </p:nvSpPr>
        <p:spPr>
          <a:xfrm>
            <a:off x="6797352" y="6553200"/>
            <a:ext cx="2209800" cy="166712"/>
          </a:xfrm>
          <a:prstGeom prst="rect">
            <a:avLst/>
          </a:prstGeom>
        </p:spPr>
        <p:txBody>
          <a:bodyPr vert="horz" wrap="square" lIns="0" tIns="0" rIns="0" bIns="0" rtlCol="0">
            <a:spAutoFit/>
          </a:bodyPr>
          <a:lstStyle/>
          <a:p>
            <a:pPr marL="12700" algn="r">
              <a:lnSpc>
                <a:spcPts val="1260"/>
              </a:lnSpc>
            </a:pPr>
            <a:r>
              <a:rPr lang="en-US" spc="-5" dirty="0"/>
              <a:t>Copyright © 2019 NBCMI</a:t>
            </a:r>
            <a:endParaRPr spc="-5" dirty="0"/>
          </a:p>
        </p:txBody>
      </p:sp>
      <p:sp>
        <p:nvSpPr>
          <p:cNvPr id="4" name="object 4"/>
          <p:cNvSpPr txBox="1"/>
          <p:nvPr/>
        </p:nvSpPr>
        <p:spPr>
          <a:xfrm>
            <a:off x="1066800" y="1952392"/>
            <a:ext cx="7721600" cy="4062651"/>
          </a:xfrm>
          <a:prstGeom prst="rect">
            <a:avLst/>
          </a:prstGeom>
        </p:spPr>
        <p:txBody>
          <a:bodyPr vert="horz" wrap="square" lIns="0" tIns="0" rIns="0" bIns="0" rtlCol="0">
            <a:spAutoFit/>
          </a:bodyPr>
          <a:lstStyle/>
          <a:p>
            <a:pPr marL="714375" indent="-457200">
              <a:lnSpc>
                <a:spcPct val="100000"/>
              </a:lnSpc>
              <a:buClr>
                <a:srgbClr val="00009A"/>
              </a:buClr>
              <a:buSzPct val="64285"/>
              <a:buFont typeface="Wingdings" panose="05000000000000000000" pitchFamily="2" charset="2"/>
              <a:buChar char="q"/>
              <a:tabLst>
                <a:tab pos="600710" algn="l"/>
              </a:tabLst>
            </a:pPr>
            <a:r>
              <a:rPr sz="2400" dirty="0">
                <a:solidFill>
                  <a:schemeClr val="tx2">
                    <a:lumMod val="50000"/>
                  </a:schemeClr>
                </a:solidFill>
                <a:latin typeface="Arial"/>
                <a:cs typeface="Arial"/>
              </a:rPr>
              <a:t>Confidentiality</a:t>
            </a:r>
            <a:endParaRPr lang="en-US" sz="2400" dirty="0">
              <a:solidFill>
                <a:schemeClr val="tx2">
                  <a:lumMod val="50000"/>
                </a:schemeClr>
              </a:solidFill>
              <a:latin typeface="Arial"/>
              <a:cs typeface="Arial"/>
            </a:endParaRPr>
          </a:p>
          <a:p>
            <a:pPr marL="714375" indent="-457200">
              <a:lnSpc>
                <a:spcPct val="100000"/>
              </a:lnSpc>
              <a:buClr>
                <a:srgbClr val="00009A"/>
              </a:buClr>
              <a:buSzPct val="64285"/>
              <a:buFont typeface="Wingdings" panose="05000000000000000000" pitchFamily="2" charset="2"/>
              <a:buChar char="q"/>
              <a:tabLst>
                <a:tab pos="600710" algn="l"/>
              </a:tabLst>
            </a:pPr>
            <a:r>
              <a:rPr lang="en-US" sz="2400" dirty="0">
                <a:solidFill>
                  <a:schemeClr val="tx2">
                    <a:lumMod val="50000"/>
                  </a:schemeClr>
                </a:solidFill>
                <a:latin typeface="Arial"/>
                <a:cs typeface="Arial"/>
              </a:rPr>
              <a:t>Accuracy</a:t>
            </a:r>
          </a:p>
          <a:p>
            <a:pPr marL="714375" indent="-457200">
              <a:lnSpc>
                <a:spcPct val="100000"/>
              </a:lnSpc>
              <a:buClr>
                <a:srgbClr val="00009A"/>
              </a:buClr>
              <a:buSzPct val="64285"/>
              <a:buFont typeface="Wingdings" panose="05000000000000000000" pitchFamily="2" charset="2"/>
              <a:buChar char="q"/>
              <a:tabLst>
                <a:tab pos="600710" algn="l"/>
              </a:tabLst>
            </a:pPr>
            <a:r>
              <a:rPr lang="en-US" sz="2400" dirty="0">
                <a:solidFill>
                  <a:schemeClr val="tx2">
                    <a:lumMod val="50000"/>
                  </a:schemeClr>
                </a:solidFill>
                <a:latin typeface="Arial"/>
                <a:cs typeface="Arial"/>
              </a:rPr>
              <a:t>Impartiality</a:t>
            </a:r>
          </a:p>
          <a:p>
            <a:pPr marL="714375" indent="-457200">
              <a:lnSpc>
                <a:spcPct val="100000"/>
              </a:lnSpc>
              <a:buClr>
                <a:srgbClr val="00009A"/>
              </a:buClr>
              <a:buSzPct val="64285"/>
              <a:buFont typeface="Wingdings" panose="05000000000000000000" pitchFamily="2" charset="2"/>
              <a:buChar char="q"/>
              <a:tabLst>
                <a:tab pos="600710" algn="l"/>
              </a:tabLst>
            </a:pPr>
            <a:r>
              <a:rPr lang="en-US" sz="2400" dirty="0">
                <a:solidFill>
                  <a:schemeClr val="tx2">
                    <a:lumMod val="50000"/>
                  </a:schemeClr>
                </a:solidFill>
                <a:latin typeface="Arial"/>
                <a:cs typeface="Arial"/>
              </a:rPr>
              <a:t>Advocacy</a:t>
            </a:r>
          </a:p>
          <a:p>
            <a:pPr marL="714375" indent="-457200">
              <a:lnSpc>
                <a:spcPct val="100000"/>
              </a:lnSpc>
              <a:buClr>
                <a:srgbClr val="00009A"/>
              </a:buClr>
              <a:buSzPct val="64285"/>
              <a:buFont typeface="Wingdings" panose="05000000000000000000" pitchFamily="2" charset="2"/>
              <a:buChar char="q"/>
              <a:tabLst>
                <a:tab pos="600710" algn="l"/>
              </a:tabLst>
            </a:pPr>
            <a:r>
              <a:rPr lang="en-US" sz="2400" dirty="0">
                <a:solidFill>
                  <a:schemeClr val="tx2">
                    <a:lumMod val="50000"/>
                  </a:schemeClr>
                </a:solidFill>
                <a:latin typeface="Arial"/>
                <a:cs typeface="Arial"/>
              </a:rPr>
              <a:t>Respect</a:t>
            </a:r>
          </a:p>
          <a:p>
            <a:pPr marL="714375" indent="-457200">
              <a:lnSpc>
                <a:spcPct val="100000"/>
              </a:lnSpc>
              <a:buClr>
                <a:srgbClr val="00009A"/>
              </a:buClr>
              <a:buSzPct val="64285"/>
              <a:buFont typeface="Wingdings" panose="05000000000000000000" pitchFamily="2" charset="2"/>
              <a:buChar char="q"/>
              <a:tabLst>
                <a:tab pos="600710" algn="l"/>
              </a:tabLst>
            </a:pPr>
            <a:r>
              <a:rPr lang="en-US" sz="2400" dirty="0">
                <a:solidFill>
                  <a:schemeClr val="tx2">
                    <a:lumMod val="50000"/>
                  </a:schemeClr>
                </a:solidFill>
                <a:latin typeface="Arial"/>
                <a:cs typeface="Arial"/>
              </a:rPr>
              <a:t>Cultural Awareness</a:t>
            </a:r>
          </a:p>
          <a:p>
            <a:pPr marL="714375" indent="-457200">
              <a:lnSpc>
                <a:spcPct val="100000"/>
              </a:lnSpc>
              <a:buClr>
                <a:srgbClr val="00009A"/>
              </a:buClr>
              <a:buSzPct val="64285"/>
              <a:buFont typeface="Wingdings" panose="05000000000000000000" pitchFamily="2" charset="2"/>
              <a:buChar char="q"/>
              <a:tabLst>
                <a:tab pos="600710" algn="l"/>
              </a:tabLst>
            </a:pPr>
            <a:r>
              <a:rPr lang="en-US" sz="2400" dirty="0">
                <a:solidFill>
                  <a:schemeClr val="tx2">
                    <a:lumMod val="50000"/>
                  </a:schemeClr>
                </a:solidFill>
                <a:latin typeface="Arial"/>
                <a:cs typeface="Arial"/>
              </a:rPr>
              <a:t>Role Boundaries (scope of practice, conflict of interest)</a:t>
            </a:r>
          </a:p>
          <a:p>
            <a:pPr marL="714375" indent="-457200">
              <a:lnSpc>
                <a:spcPct val="100000"/>
              </a:lnSpc>
              <a:buClr>
                <a:srgbClr val="00009A"/>
              </a:buClr>
              <a:buSzPct val="64285"/>
              <a:buFont typeface="Wingdings" panose="05000000000000000000" pitchFamily="2" charset="2"/>
              <a:buChar char="q"/>
              <a:tabLst>
                <a:tab pos="600710" algn="l"/>
              </a:tabLst>
            </a:pPr>
            <a:r>
              <a:rPr lang="en-US" sz="2400" dirty="0">
                <a:solidFill>
                  <a:schemeClr val="tx2">
                    <a:lumMod val="50000"/>
                  </a:schemeClr>
                </a:solidFill>
                <a:latin typeface="Arial"/>
                <a:cs typeface="Arial"/>
              </a:rPr>
              <a:t>Professionalism (d</a:t>
            </a:r>
            <a:r>
              <a:rPr sz="2400" dirty="0">
                <a:solidFill>
                  <a:schemeClr val="tx2">
                    <a:lumMod val="50000"/>
                  </a:schemeClr>
                </a:solidFill>
                <a:latin typeface="Arial"/>
                <a:cs typeface="Arial"/>
              </a:rPr>
              <a:t>isqualification/Impediments to</a:t>
            </a:r>
            <a:r>
              <a:rPr sz="2400" spc="-80" dirty="0">
                <a:solidFill>
                  <a:schemeClr val="tx2">
                    <a:lumMod val="50000"/>
                  </a:schemeClr>
                </a:solidFill>
                <a:latin typeface="Arial"/>
                <a:cs typeface="Arial"/>
              </a:rPr>
              <a:t> </a:t>
            </a:r>
            <a:r>
              <a:rPr lang="en-US" sz="2400" dirty="0">
                <a:solidFill>
                  <a:schemeClr val="tx2">
                    <a:lumMod val="50000"/>
                  </a:schemeClr>
                </a:solidFill>
                <a:latin typeface="Arial"/>
                <a:cs typeface="Arial"/>
              </a:rPr>
              <a:t>p</a:t>
            </a:r>
            <a:r>
              <a:rPr sz="2400" dirty="0">
                <a:solidFill>
                  <a:schemeClr val="tx2">
                    <a:lumMod val="50000"/>
                  </a:schemeClr>
                </a:solidFill>
                <a:latin typeface="Arial"/>
                <a:cs typeface="Arial"/>
              </a:rPr>
              <a:t>erformance</a:t>
            </a:r>
            <a:r>
              <a:rPr lang="en-US" sz="2400" dirty="0">
                <a:solidFill>
                  <a:schemeClr val="tx2">
                    <a:lumMod val="50000"/>
                  </a:schemeClr>
                </a:solidFill>
                <a:latin typeface="Arial"/>
                <a:cs typeface="Arial"/>
              </a:rPr>
              <a:t>)</a:t>
            </a:r>
          </a:p>
          <a:p>
            <a:pPr marL="714375" indent="-457200">
              <a:lnSpc>
                <a:spcPct val="100000"/>
              </a:lnSpc>
              <a:buClr>
                <a:srgbClr val="00009A"/>
              </a:buClr>
              <a:buSzPct val="64285"/>
              <a:buFont typeface="Wingdings" panose="05000000000000000000" pitchFamily="2" charset="2"/>
              <a:buChar char="q"/>
              <a:tabLst>
                <a:tab pos="600710" algn="l"/>
              </a:tabLst>
            </a:pPr>
            <a:r>
              <a:rPr lang="en-US" sz="2400" dirty="0">
                <a:solidFill>
                  <a:schemeClr val="tx2">
                    <a:lumMod val="50000"/>
                  </a:schemeClr>
                </a:solidFill>
                <a:latin typeface="Arial"/>
                <a:cs typeface="Arial"/>
              </a:rPr>
              <a:t>Professional Development</a:t>
            </a:r>
            <a:endParaRPr sz="2400" dirty="0">
              <a:latin typeface="Arial"/>
              <a:cs typeface="Arial"/>
            </a:endParaRPr>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62600" y="100876"/>
            <a:ext cx="3444552" cy="134279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990600" y="746872"/>
            <a:ext cx="6873240" cy="1364476"/>
          </a:xfrm>
          <a:prstGeom prst="rect">
            <a:avLst/>
          </a:prstGeom>
        </p:spPr>
        <p:txBody>
          <a:bodyPr vert="horz" wrap="square" lIns="0" tIns="254000" rIns="0" bIns="0" rtlCol="0">
            <a:spAutoFit/>
          </a:bodyPr>
          <a:lstStyle/>
          <a:p>
            <a:pPr marL="142240">
              <a:lnSpc>
                <a:spcPct val="100000"/>
              </a:lnSpc>
            </a:pPr>
            <a:r>
              <a:rPr sz="3600" spc="-10" dirty="0">
                <a:latin typeface="Arial" panose="020B0604020202020204" pitchFamily="34" charset="0"/>
                <a:cs typeface="Arial" panose="020B0604020202020204" pitchFamily="34" charset="0"/>
              </a:rPr>
              <a:t>Sample question </a:t>
            </a:r>
            <a:r>
              <a:rPr sz="3600" spc="-5" dirty="0">
                <a:latin typeface="Arial" panose="020B0604020202020204" pitchFamily="34" charset="0"/>
                <a:cs typeface="Arial" panose="020B0604020202020204" pitchFamily="34" charset="0"/>
              </a:rPr>
              <a:t>on </a:t>
            </a:r>
            <a:r>
              <a:rPr lang="en-US" sz="3600" spc="-5" dirty="0">
                <a:latin typeface="Arial" panose="020B0604020202020204" pitchFamily="34" charset="0"/>
                <a:cs typeface="Arial" panose="020B0604020202020204" pitchFamily="34" charset="0"/>
              </a:rPr>
              <a:t/>
            </a:r>
            <a:br>
              <a:rPr lang="en-US" sz="3600" spc="-5" dirty="0">
                <a:latin typeface="Arial" panose="020B0604020202020204" pitchFamily="34" charset="0"/>
                <a:cs typeface="Arial" panose="020B0604020202020204" pitchFamily="34" charset="0"/>
              </a:rPr>
            </a:br>
            <a:r>
              <a:rPr lang="en-US" sz="3600" spc="-5" dirty="0">
                <a:latin typeface="Arial" panose="020B0604020202020204" pitchFamily="34" charset="0"/>
                <a:cs typeface="Arial" panose="020B0604020202020204" pitchFamily="34" charset="0"/>
              </a:rPr>
              <a:t>             </a:t>
            </a:r>
            <a:r>
              <a:rPr sz="3600" spc="-5" dirty="0">
                <a:latin typeface="Arial" panose="020B0604020202020204" pitchFamily="34" charset="0"/>
                <a:cs typeface="Arial" panose="020B0604020202020204" pitchFamily="34" charset="0"/>
              </a:rPr>
              <a:t>the </a:t>
            </a:r>
            <a:r>
              <a:rPr sz="3600" spc="-10" dirty="0">
                <a:latin typeface="Arial" panose="020B0604020202020204" pitchFamily="34" charset="0"/>
                <a:cs typeface="Arial" panose="020B0604020202020204" pitchFamily="34" charset="0"/>
              </a:rPr>
              <a:t>written</a:t>
            </a:r>
            <a:r>
              <a:rPr sz="3600" spc="20" dirty="0">
                <a:latin typeface="Arial" panose="020B0604020202020204" pitchFamily="34" charset="0"/>
                <a:cs typeface="Arial" panose="020B0604020202020204" pitchFamily="34" charset="0"/>
              </a:rPr>
              <a:t> </a:t>
            </a:r>
            <a:r>
              <a:rPr sz="3600" spc="-10" dirty="0">
                <a:latin typeface="Arial" panose="020B0604020202020204" pitchFamily="34" charset="0"/>
                <a:cs typeface="Arial" panose="020B0604020202020204" pitchFamily="34" charset="0"/>
              </a:rPr>
              <a:t>test</a:t>
            </a:r>
          </a:p>
        </p:txBody>
      </p:sp>
      <p:sp>
        <p:nvSpPr>
          <p:cNvPr id="7" name="object 7"/>
          <p:cNvSpPr txBox="1">
            <a:spLocks noGrp="1"/>
          </p:cNvSpPr>
          <p:nvPr>
            <p:ph type="ftr" sz="quarter" idx="11"/>
          </p:nvPr>
        </p:nvSpPr>
        <p:spPr>
          <a:xfrm>
            <a:off x="7284876" y="6477000"/>
            <a:ext cx="2259077" cy="166712"/>
          </a:xfrm>
          <a:prstGeom prst="rect">
            <a:avLst/>
          </a:prstGeom>
        </p:spPr>
        <p:txBody>
          <a:bodyPr vert="horz" wrap="square" lIns="0" tIns="0" rIns="0" bIns="0" rtlCol="0">
            <a:spAutoFit/>
          </a:bodyPr>
          <a:lstStyle/>
          <a:p>
            <a:pPr marL="12700">
              <a:lnSpc>
                <a:spcPts val="1260"/>
              </a:lnSpc>
            </a:pPr>
            <a:r>
              <a:rPr lang="en-US" spc="-5" dirty="0"/>
              <a:t>Copyright © 2019 NBCMI</a:t>
            </a:r>
            <a:endParaRPr spc="-5" dirty="0"/>
          </a:p>
        </p:txBody>
      </p:sp>
      <p:sp>
        <p:nvSpPr>
          <p:cNvPr id="5" name="object 5"/>
          <p:cNvSpPr txBox="1"/>
          <p:nvPr/>
        </p:nvSpPr>
        <p:spPr>
          <a:xfrm>
            <a:off x="1371600" y="2286000"/>
            <a:ext cx="6977380" cy="2854628"/>
          </a:xfrm>
          <a:prstGeom prst="rect">
            <a:avLst/>
          </a:prstGeom>
        </p:spPr>
        <p:txBody>
          <a:bodyPr vert="horz" wrap="square" lIns="0" tIns="0" rIns="0" bIns="0" rtlCol="0">
            <a:spAutoFit/>
          </a:bodyPr>
          <a:lstStyle/>
          <a:p>
            <a:pPr marL="469900" marR="5080" indent="-457834">
              <a:lnSpc>
                <a:spcPct val="100000"/>
              </a:lnSpc>
            </a:pPr>
            <a:r>
              <a:rPr sz="2400" dirty="0">
                <a:solidFill>
                  <a:schemeClr val="tx2">
                    <a:lumMod val="50000"/>
                  </a:schemeClr>
                </a:solidFill>
                <a:latin typeface="Arial"/>
                <a:cs typeface="Arial"/>
              </a:rPr>
              <a:t>If a patient has renal failure, this means that  he/she has a disease primarily related</a:t>
            </a:r>
            <a:r>
              <a:rPr sz="2400" spc="-80" dirty="0">
                <a:solidFill>
                  <a:schemeClr val="tx2">
                    <a:lumMod val="50000"/>
                  </a:schemeClr>
                </a:solidFill>
                <a:latin typeface="Arial"/>
                <a:cs typeface="Arial"/>
              </a:rPr>
              <a:t> </a:t>
            </a:r>
            <a:r>
              <a:rPr sz="2400" dirty="0">
                <a:solidFill>
                  <a:schemeClr val="tx2">
                    <a:lumMod val="50000"/>
                  </a:schemeClr>
                </a:solidFill>
                <a:latin typeface="Arial"/>
                <a:cs typeface="Arial"/>
              </a:rPr>
              <a:t>to:</a:t>
            </a:r>
          </a:p>
          <a:p>
            <a:pPr>
              <a:lnSpc>
                <a:spcPct val="100000"/>
              </a:lnSpc>
            </a:pPr>
            <a:endParaRPr sz="2400" dirty="0">
              <a:solidFill>
                <a:schemeClr val="tx2">
                  <a:lumMod val="50000"/>
                </a:schemeClr>
              </a:solidFill>
              <a:latin typeface="Times New Roman"/>
              <a:cs typeface="Times New Roman"/>
            </a:endParaRPr>
          </a:p>
          <a:p>
            <a:pPr marL="469900" indent="-457200">
              <a:lnSpc>
                <a:spcPct val="100000"/>
              </a:lnSpc>
              <a:buClr>
                <a:srgbClr val="00009A"/>
              </a:buClr>
              <a:buSzPct val="64285"/>
              <a:buFont typeface="+mj-lt"/>
              <a:buAutoNum type="arabicPeriod"/>
              <a:tabLst>
                <a:tab pos="469900" algn="l"/>
              </a:tabLst>
            </a:pPr>
            <a:r>
              <a:rPr sz="2400" dirty="0">
                <a:solidFill>
                  <a:schemeClr val="tx2">
                    <a:lumMod val="50000"/>
                  </a:schemeClr>
                </a:solidFill>
                <a:latin typeface="Arial"/>
                <a:cs typeface="Arial"/>
              </a:rPr>
              <a:t>The</a:t>
            </a:r>
            <a:r>
              <a:rPr sz="2400" spc="-95" dirty="0">
                <a:solidFill>
                  <a:schemeClr val="tx2">
                    <a:lumMod val="50000"/>
                  </a:schemeClr>
                </a:solidFill>
                <a:latin typeface="Arial"/>
                <a:cs typeface="Arial"/>
              </a:rPr>
              <a:t> </a:t>
            </a:r>
            <a:r>
              <a:rPr sz="2400" dirty="0">
                <a:solidFill>
                  <a:schemeClr val="tx2">
                    <a:lumMod val="50000"/>
                  </a:schemeClr>
                </a:solidFill>
                <a:latin typeface="Arial"/>
                <a:cs typeface="Arial"/>
              </a:rPr>
              <a:t>pancreas</a:t>
            </a:r>
          </a:p>
          <a:p>
            <a:pPr marL="469900" indent="-457200">
              <a:lnSpc>
                <a:spcPct val="100000"/>
              </a:lnSpc>
              <a:spcBef>
                <a:spcPts val="675"/>
              </a:spcBef>
              <a:buClr>
                <a:srgbClr val="00009A"/>
              </a:buClr>
              <a:buSzPct val="64285"/>
              <a:buAutoNum type="arabicPeriod"/>
              <a:tabLst>
                <a:tab pos="469900" algn="l"/>
              </a:tabLst>
            </a:pPr>
            <a:r>
              <a:rPr sz="2400" dirty="0">
                <a:solidFill>
                  <a:schemeClr val="tx2">
                    <a:lumMod val="50000"/>
                  </a:schemeClr>
                </a:solidFill>
                <a:latin typeface="Arial"/>
                <a:cs typeface="Arial"/>
              </a:rPr>
              <a:t>The</a:t>
            </a:r>
            <a:r>
              <a:rPr sz="2400" spc="-95" dirty="0">
                <a:solidFill>
                  <a:schemeClr val="tx2">
                    <a:lumMod val="50000"/>
                  </a:schemeClr>
                </a:solidFill>
                <a:latin typeface="Arial"/>
                <a:cs typeface="Arial"/>
              </a:rPr>
              <a:t> </a:t>
            </a:r>
            <a:r>
              <a:rPr sz="2400" dirty="0">
                <a:solidFill>
                  <a:schemeClr val="tx2">
                    <a:lumMod val="50000"/>
                  </a:schemeClr>
                </a:solidFill>
                <a:latin typeface="Arial"/>
                <a:cs typeface="Arial"/>
              </a:rPr>
              <a:t>kidneys</a:t>
            </a:r>
          </a:p>
          <a:p>
            <a:pPr marL="469900" indent="-457200">
              <a:lnSpc>
                <a:spcPct val="100000"/>
              </a:lnSpc>
              <a:spcBef>
                <a:spcPts val="675"/>
              </a:spcBef>
              <a:buClr>
                <a:srgbClr val="00009A"/>
              </a:buClr>
              <a:buSzPct val="64285"/>
              <a:buAutoNum type="arabicPeriod"/>
              <a:tabLst>
                <a:tab pos="469900" algn="l"/>
              </a:tabLst>
            </a:pPr>
            <a:r>
              <a:rPr sz="2400" dirty="0">
                <a:solidFill>
                  <a:schemeClr val="tx2">
                    <a:lumMod val="50000"/>
                  </a:schemeClr>
                </a:solidFill>
                <a:latin typeface="Arial"/>
                <a:cs typeface="Arial"/>
              </a:rPr>
              <a:t>The</a:t>
            </a:r>
            <a:r>
              <a:rPr sz="2400" spc="-95" dirty="0">
                <a:solidFill>
                  <a:schemeClr val="tx2">
                    <a:lumMod val="50000"/>
                  </a:schemeClr>
                </a:solidFill>
                <a:latin typeface="Arial"/>
                <a:cs typeface="Arial"/>
              </a:rPr>
              <a:t> </a:t>
            </a:r>
            <a:r>
              <a:rPr sz="2400" dirty="0">
                <a:solidFill>
                  <a:schemeClr val="tx2">
                    <a:lumMod val="50000"/>
                  </a:schemeClr>
                </a:solidFill>
                <a:latin typeface="Arial"/>
                <a:cs typeface="Arial"/>
              </a:rPr>
              <a:t>liver</a:t>
            </a:r>
          </a:p>
          <a:p>
            <a:pPr marL="469900" indent="-457200">
              <a:lnSpc>
                <a:spcPct val="100000"/>
              </a:lnSpc>
              <a:spcBef>
                <a:spcPts val="675"/>
              </a:spcBef>
              <a:buClr>
                <a:srgbClr val="00009A"/>
              </a:buClr>
              <a:buSzPct val="64285"/>
              <a:buAutoNum type="arabicPeriod"/>
              <a:tabLst>
                <a:tab pos="469900" algn="l"/>
              </a:tabLst>
            </a:pPr>
            <a:r>
              <a:rPr sz="2400" dirty="0">
                <a:solidFill>
                  <a:schemeClr val="tx2">
                    <a:lumMod val="50000"/>
                  </a:schemeClr>
                </a:solidFill>
                <a:latin typeface="Arial"/>
                <a:cs typeface="Arial"/>
              </a:rPr>
              <a:t>The</a:t>
            </a:r>
            <a:r>
              <a:rPr sz="2400" spc="-95" dirty="0">
                <a:solidFill>
                  <a:schemeClr val="tx2">
                    <a:lumMod val="50000"/>
                  </a:schemeClr>
                </a:solidFill>
                <a:latin typeface="Arial"/>
                <a:cs typeface="Arial"/>
              </a:rPr>
              <a:t> </a:t>
            </a:r>
            <a:r>
              <a:rPr sz="2400" dirty="0">
                <a:solidFill>
                  <a:schemeClr val="tx2">
                    <a:lumMod val="50000"/>
                  </a:schemeClr>
                </a:solidFill>
                <a:latin typeface="Arial"/>
                <a:cs typeface="Arial"/>
              </a:rPr>
              <a:t>spleen</a:t>
            </a:r>
          </a:p>
        </p:txBody>
      </p:sp>
      <p:pic>
        <p:nvPicPr>
          <p:cNvPr id="8" name="Picture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62600" y="100876"/>
            <a:ext cx="3444552" cy="134279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990600" y="701932"/>
            <a:ext cx="6294276" cy="1231106"/>
          </a:xfrm>
          <a:prstGeom prst="rect">
            <a:avLst/>
          </a:prstGeom>
        </p:spPr>
        <p:txBody>
          <a:bodyPr vert="horz" wrap="square" lIns="0" tIns="0" rIns="0" bIns="0" rtlCol="0">
            <a:spAutoFit/>
          </a:bodyPr>
          <a:lstStyle/>
          <a:p>
            <a:pPr marL="1014730" marR="5080" indent="-1002665">
              <a:lnSpc>
                <a:spcPct val="100000"/>
              </a:lnSpc>
            </a:pPr>
            <a:r>
              <a:rPr lang="en-US" sz="3200" spc="-5" dirty="0">
                <a:latin typeface="Arial" panose="020B0604020202020204" pitchFamily="34" charset="0"/>
                <a:cs typeface="Arial" panose="020B0604020202020204" pitchFamily="34" charset="0"/>
              </a:rPr>
              <a:t>Oral exam – skills tested</a:t>
            </a:r>
            <a:r>
              <a:rPr lang="en-US" sz="3600" spc="-5" dirty="0">
                <a:latin typeface="Arial" panose="020B0604020202020204" pitchFamily="34" charset="0"/>
                <a:cs typeface="Arial" panose="020B0604020202020204" pitchFamily="34" charset="0"/>
              </a:rPr>
              <a:t/>
            </a:r>
            <a:br>
              <a:rPr lang="en-US" sz="3600" spc="-5" dirty="0">
                <a:latin typeface="Arial" panose="020B0604020202020204" pitchFamily="34" charset="0"/>
                <a:cs typeface="Arial" panose="020B0604020202020204" pitchFamily="34" charset="0"/>
              </a:rPr>
            </a:br>
            <a:r>
              <a:rPr lang="en-US" sz="2400" spc="-5" dirty="0">
                <a:latin typeface="Arial" panose="020B0604020202020204" pitchFamily="34" charset="0"/>
                <a:cs typeface="Arial" panose="020B0604020202020204" pitchFamily="34" charset="0"/>
              </a:rPr>
              <a:t>Exam in different languages</a:t>
            </a:r>
            <a:r>
              <a:rPr lang="en-US" sz="2400" b="1" spc="-5" dirty="0"/>
              <a:t/>
            </a:r>
            <a:br>
              <a:rPr lang="en-US" sz="2400" b="1" spc="-5" dirty="0"/>
            </a:br>
            <a:endParaRPr sz="2400" dirty="0"/>
          </a:p>
        </p:txBody>
      </p:sp>
      <p:sp>
        <p:nvSpPr>
          <p:cNvPr id="7" name="object 7"/>
          <p:cNvSpPr txBox="1">
            <a:spLocks noGrp="1"/>
          </p:cNvSpPr>
          <p:nvPr>
            <p:ph type="ftr" sz="quarter" idx="11"/>
          </p:nvPr>
        </p:nvSpPr>
        <p:spPr>
          <a:xfrm>
            <a:off x="7284876" y="6553200"/>
            <a:ext cx="2259077" cy="166712"/>
          </a:xfrm>
          <a:prstGeom prst="rect">
            <a:avLst/>
          </a:prstGeom>
        </p:spPr>
        <p:txBody>
          <a:bodyPr vert="horz" wrap="square" lIns="0" tIns="0" rIns="0" bIns="0" rtlCol="0">
            <a:spAutoFit/>
          </a:bodyPr>
          <a:lstStyle/>
          <a:p>
            <a:pPr marL="12700">
              <a:lnSpc>
                <a:spcPts val="1260"/>
              </a:lnSpc>
            </a:pPr>
            <a:r>
              <a:rPr lang="en-US" spc="-5" dirty="0"/>
              <a:t>Copyright © 2019 NBCMI</a:t>
            </a:r>
            <a:endParaRPr spc="-5" dirty="0"/>
          </a:p>
        </p:txBody>
      </p:sp>
      <p:graphicFrame>
        <p:nvGraphicFramePr>
          <p:cNvPr id="8" name="Table 7"/>
          <p:cNvGraphicFramePr>
            <a:graphicFrameLocks noGrp="1"/>
          </p:cNvGraphicFramePr>
          <p:nvPr>
            <p:extLst>
              <p:ext uri="{D42A27DB-BD31-4B8C-83A1-F6EECF244321}">
                <p14:modId xmlns:p14="http://schemas.microsoft.com/office/powerpoint/2010/main" val="1744711465"/>
              </p:ext>
            </p:extLst>
          </p:nvPr>
        </p:nvGraphicFramePr>
        <p:xfrm>
          <a:off x="1219200" y="1676400"/>
          <a:ext cx="7511511" cy="4359277"/>
        </p:xfrm>
        <a:graphic>
          <a:graphicData uri="http://schemas.openxmlformats.org/drawingml/2006/table">
            <a:tbl>
              <a:tblPr firstRow="1" bandRow="1">
                <a:tableStyleId>{5C22544A-7EE6-4342-B048-85BDC9FD1C3A}</a:tableStyleId>
              </a:tblPr>
              <a:tblGrid>
                <a:gridCol w="6009209">
                  <a:extLst>
                    <a:ext uri="{9D8B030D-6E8A-4147-A177-3AD203B41FA5}">
                      <a16:colId xmlns:a16="http://schemas.microsoft.com/office/drawing/2014/main" xmlns="" val="20000"/>
                    </a:ext>
                  </a:extLst>
                </a:gridCol>
                <a:gridCol w="1502302">
                  <a:extLst>
                    <a:ext uri="{9D8B030D-6E8A-4147-A177-3AD203B41FA5}">
                      <a16:colId xmlns:a16="http://schemas.microsoft.com/office/drawing/2014/main" xmlns="" val="20001"/>
                    </a:ext>
                  </a:extLst>
                </a:gridCol>
              </a:tblGrid>
              <a:tr h="713337">
                <a:tc>
                  <a:txBody>
                    <a:bodyPr/>
                    <a:lstStyle/>
                    <a:p>
                      <a:r>
                        <a:rPr lang="en-US" sz="2000" dirty="0">
                          <a:latin typeface="Arial" panose="020B0604020202020204" pitchFamily="34" charset="0"/>
                          <a:cs typeface="Arial" panose="020B0604020202020204" pitchFamily="34" charset="0"/>
                        </a:rPr>
                        <a:t>Mastery of linguistic</a:t>
                      </a:r>
                      <a:r>
                        <a:rPr lang="en-US" sz="2000" baseline="0" dirty="0">
                          <a:latin typeface="Arial" panose="020B0604020202020204" pitchFamily="34" charset="0"/>
                          <a:cs typeface="Arial" panose="020B0604020202020204" pitchFamily="34" charset="0"/>
                        </a:rPr>
                        <a:t> knowledge in English and the other language</a:t>
                      </a:r>
                      <a:endParaRPr lang="en-US" sz="2000" dirty="0">
                        <a:latin typeface="Arial" panose="020B0604020202020204" pitchFamily="34" charset="0"/>
                        <a:cs typeface="Arial" panose="020B0604020202020204" pitchFamily="34" charset="0"/>
                      </a:endParaRPr>
                    </a:p>
                  </a:txBody>
                  <a:tcPr/>
                </a:tc>
                <a:tc>
                  <a:txBody>
                    <a:bodyPr/>
                    <a:lstStyle/>
                    <a:p>
                      <a:r>
                        <a:rPr lang="en-US" sz="2000" dirty="0"/>
                        <a:t>30%</a:t>
                      </a:r>
                    </a:p>
                  </a:txBody>
                  <a:tcPr/>
                </a:tc>
                <a:extLst>
                  <a:ext uri="{0D108BD9-81ED-4DB2-BD59-A6C34878D82A}">
                    <a16:rowId xmlns:a16="http://schemas.microsoft.com/office/drawing/2014/main" xmlns="" val="10000"/>
                  </a:ext>
                </a:extLst>
              </a:tr>
              <a:tr h="1030374">
                <a:tc>
                  <a:txBody>
                    <a:bodyPr/>
                    <a:lstStyle/>
                    <a:p>
                      <a:r>
                        <a:rPr lang="en-US" sz="2000" dirty="0">
                          <a:latin typeface="Arial" panose="020B0604020202020204" pitchFamily="34" charset="0"/>
                          <a:cs typeface="Arial" panose="020B0604020202020204" pitchFamily="34" charset="0"/>
                        </a:rPr>
                        <a:t>Consecutive interpreting and sight translation</a:t>
                      </a:r>
                      <a:r>
                        <a:rPr lang="en-US" sz="2000" baseline="0" dirty="0">
                          <a:latin typeface="Arial" panose="020B0604020202020204" pitchFamily="34" charset="0"/>
                          <a:cs typeface="Arial" panose="020B0604020202020204" pitchFamily="34" charset="0"/>
                        </a:rPr>
                        <a:t> skills (from English into target language)</a:t>
                      </a:r>
                      <a:endParaRPr lang="en-US" sz="2000" dirty="0">
                        <a:latin typeface="Arial" panose="020B0604020202020204" pitchFamily="34" charset="0"/>
                        <a:cs typeface="Arial" panose="020B0604020202020204" pitchFamily="34" charset="0"/>
                      </a:endParaRPr>
                    </a:p>
                  </a:txBody>
                  <a:tcPr/>
                </a:tc>
                <a:tc>
                  <a:txBody>
                    <a:bodyPr/>
                    <a:lstStyle/>
                    <a:p>
                      <a:r>
                        <a:rPr lang="en-US" sz="2000" dirty="0"/>
                        <a:t>25%</a:t>
                      </a:r>
                    </a:p>
                  </a:txBody>
                  <a:tcPr/>
                </a:tc>
                <a:extLst>
                  <a:ext uri="{0D108BD9-81ED-4DB2-BD59-A6C34878D82A}">
                    <a16:rowId xmlns:a16="http://schemas.microsoft.com/office/drawing/2014/main" xmlns="" val="10001"/>
                  </a:ext>
                </a:extLst>
              </a:tr>
              <a:tr h="1030374">
                <a:tc>
                  <a:txBody>
                    <a:bodyPr/>
                    <a:lstStyle/>
                    <a:p>
                      <a:r>
                        <a:rPr lang="en-US" sz="2000" dirty="0">
                          <a:latin typeface="Arial" panose="020B0604020202020204" pitchFamily="34" charset="0"/>
                          <a:cs typeface="Arial" panose="020B0604020202020204" pitchFamily="34" charset="0"/>
                        </a:rPr>
                        <a:t>Knowledge</a:t>
                      </a:r>
                      <a:r>
                        <a:rPr lang="en-US" sz="2000" baseline="0" dirty="0">
                          <a:latin typeface="Arial" panose="020B0604020202020204" pitchFamily="34" charset="0"/>
                          <a:cs typeface="Arial" panose="020B0604020202020204" pitchFamily="34" charset="0"/>
                        </a:rPr>
                        <a:t> of medical terminology and specialties – within context in both languages</a:t>
                      </a:r>
                      <a:endParaRPr lang="en-US" sz="2000" dirty="0">
                        <a:latin typeface="Arial" panose="020B0604020202020204" pitchFamily="34" charset="0"/>
                        <a:cs typeface="Arial" panose="020B0604020202020204" pitchFamily="34" charset="0"/>
                      </a:endParaRPr>
                    </a:p>
                  </a:txBody>
                  <a:tcPr/>
                </a:tc>
                <a:tc>
                  <a:txBody>
                    <a:bodyPr/>
                    <a:lstStyle/>
                    <a:p>
                      <a:r>
                        <a:rPr lang="en-US" sz="2000" dirty="0"/>
                        <a:t>35%</a:t>
                      </a:r>
                    </a:p>
                  </a:txBody>
                  <a:tcPr/>
                </a:tc>
                <a:extLst>
                  <a:ext uri="{0D108BD9-81ED-4DB2-BD59-A6C34878D82A}">
                    <a16:rowId xmlns:a16="http://schemas.microsoft.com/office/drawing/2014/main" xmlns="" val="10002"/>
                  </a:ext>
                </a:extLst>
              </a:tr>
              <a:tr h="396298">
                <a:tc>
                  <a:txBody>
                    <a:bodyPr/>
                    <a:lstStyle/>
                    <a:p>
                      <a:r>
                        <a:rPr lang="en-US" sz="2000" dirty="0">
                          <a:latin typeface="Arial" panose="020B0604020202020204" pitchFamily="34" charset="0"/>
                          <a:cs typeface="Arial" panose="020B0604020202020204" pitchFamily="34" charset="0"/>
                        </a:rPr>
                        <a:t>Cultural</a:t>
                      </a:r>
                      <a:r>
                        <a:rPr lang="en-US" sz="2000" baseline="0" dirty="0">
                          <a:latin typeface="Arial" panose="020B0604020202020204" pitchFamily="34" charset="0"/>
                          <a:cs typeface="Arial" panose="020B0604020202020204" pitchFamily="34" charset="0"/>
                        </a:rPr>
                        <a:t> awareness</a:t>
                      </a:r>
                      <a:endParaRPr lang="en-US" sz="2000" dirty="0">
                        <a:latin typeface="Arial" panose="020B0604020202020204" pitchFamily="34" charset="0"/>
                        <a:cs typeface="Arial" panose="020B0604020202020204" pitchFamily="34" charset="0"/>
                      </a:endParaRPr>
                    </a:p>
                  </a:txBody>
                  <a:tcPr/>
                </a:tc>
                <a:tc>
                  <a:txBody>
                    <a:bodyPr/>
                    <a:lstStyle/>
                    <a:p>
                      <a:r>
                        <a:rPr lang="en-US" sz="2000" dirty="0"/>
                        <a:t>10%</a:t>
                      </a:r>
                    </a:p>
                  </a:txBody>
                  <a:tcPr/>
                </a:tc>
                <a:extLst>
                  <a:ext uri="{0D108BD9-81ED-4DB2-BD59-A6C34878D82A}">
                    <a16:rowId xmlns:a16="http://schemas.microsoft.com/office/drawing/2014/main" xmlns="" val="10003"/>
                  </a:ext>
                </a:extLst>
              </a:tr>
              <a:tr h="396298">
                <a:tc gridSpan="2">
                  <a:txBody>
                    <a:bodyPr/>
                    <a:lstStyle/>
                    <a:p>
                      <a:r>
                        <a:rPr lang="en-US" sz="2000" b="1" dirty="0">
                          <a:latin typeface="Arial" panose="020B0604020202020204" pitchFamily="34" charset="0"/>
                          <a:cs typeface="Arial" panose="020B0604020202020204" pitchFamily="34" charset="0"/>
                        </a:rPr>
                        <a:t>Languages available:</a:t>
                      </a:r>
                    </a:p>
                  </a:txBody>
                  <a:tcPr/>
                </a:tc>
                <a:tc hMerge="1">
                  <a:txBody>
                    <a:bodyPr/>
                    <a:lstStyle/>
                    <a:p>
                      <a:endParaRPr lang="en-US" dirty="0"/>
                    </a:p>
                  </a:txBody>
                  <a:tcPr/>
                </a:tc>
                <a:extLst>
                  <a:ext uri="{0D108BD9-81ED-4DB2-BD59-A6C34878D82A}">
                    <a16:rowId xmlns:a16="http://schemas.microsoft.com/office/drawing/2014/main" xmlns="" val="10004"/>
                  </a:ext>
                </a:extLst>
              </a:tr>
              <a:tr h="396298">
                <a:tc gridSpan="2">
                  <a:txBody>
                    <a:bodyPr/>
                    <a:lstStyle/>
                    <a:p>
                      <a:r>
                        <a:rPr lang="en-US" sz="2000" dirty="0">
                          <a:latin typeface="Arial" panose="020B0604020202020204" pitchFamily="34" charset="0"/>
                          <a:cs typeface="Arial" panose="020B0604020202020204" pitchFamily="34" charset="0"/>
                        </a:rPr>
                        <a:t>Spanish, Mandarin, Cantonese</a:t>
                      </a:r>
                    </a:p>
                  </a:txBody>
                  <a:tcPr/>
                </a:tc>
                <a:tc hMerge="1">
                  <a:txBody>
                    <a:bodyPr/>
                    <a:lstStyle/>
                    <a:p>
                      <a:endParaRPr lang="en-US" dirty="0"/>
                    </a:p>
                  </a:txBody>
                  <a:tcPr/>
                </a:tc>
                <a:extLst>
                  <a:ext uri="{0D108BD9-81ED-4DB2-BD59-A6C34878D82A}">
                    <a16:rowId xmlns:a16="http://schemas.microsoft.com/office/drawing/2014/main" xmlns="" val="10005"/>
                  </a:ext>
                </a:extLst>
              </a:tr>
              <a:tr h="396298">
                <a:tc gridSpan="2">
                  <a:txBody>
                    <a:bodyPr/>
                    <a:lstStyle/>
                    <a:p>
                      <a:r>
                        <a:rPr lang="en-US" sz="2000" dirty="0">
                          <a:latin typeface="Arial" panose="020B0604020202020204" pitchFamily="34" charset="0"/>
                          <a:cs typeface="Arial" panose="020B0604020202020204" pitchFamily="34" charset="0"/>
                        </a:rPr>
                        <a:t>Russian, Korean,</a:t>
                      </a:r>
                      <a:r>
                        <a:rPr lang="en-US" sz="2000" baseline="0" dirty="0">
                          <a:latin typeface="Arial" panose="020B0604020202020204" pitchFamily="34" charset="0"/>
                          <a:cs typeface="Arial" panose="020B0604020202020204" pitchFamily="34" charset="0"/>
                        </a:rPr>
                        <a:t> Vietnamese</a:t>
                      </a:r>
                      <a:endParaRPr lang="en-US" sz="2000" dirty="0">
                        <a:latin typeface="Arial" panose="020B0604020202020204" pitchFamily="34" charset="0"/>
                        <a:cs typeface="Arial" panose="020B0604020202020204" pitchFamily="34" charset="0"/>
                      </a:endParaRPr>
                    </a:p>
                  </a:txBody>
                  <a:tcPr/>
                </a:tc>
                <a:tc hMerge="1">
                  <a:txBody>
                    <a:bodyPr/>
                    <a:lstStyle/>
                    <a:p>
                      <a:endParaRPr lang="en-US" dirty="0"/>
                    </a:p>
                  </a:txBody>
                  <a:tcPr/>
                </a:tc>
                <a:extLst>
                  <a:ext uri="{0D108BD9-81ED-4DB2-BD59-A6C34878D82A}">
                    <a16:rowId xmlns:a16="http://schemas.microsoft.com/office/drawing/2014/main" xmlns="" val="10006"/>
                  </a:ext>
                </a:extLst>
              </a:tr>
            </a:tbl>
          </a:graphicData>
        </a:graphic>
      </p:graphicFrame>
      <p:pic>
        <p:nvPicPr>
          <p:cNvPr id="9" name="Pictur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62600" y="100876"/>
            <a:ext cx="3444552" cy="134279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66800" y="414158"/>
            <a:ext cx="7456296" cy="553998"/>
          </a:xfrm>
          <a:prstGeom prst="rect">
            <a:avLst/>
          </a:prstGeom>
        </p:spPr>
        <p:txBody>
          <a:bodyPr vert="horz" wrap="square" lIns="0" tIns="0" rIns="0" bIns="0" rtlCol="0">
            <a:spAutoFit/>
          </a:bodyPr>
          <a:lstStyle/>
          <a:p>
            <a:pPr marL="12700">
              <a:lnSpc>
                <a:spcPct val="100000"/>
              </a:lnSpc>
            </a:pPr>
            <a:r>
              <a:rPr sz="3600" spc="-5" dirty="0">
                <a:latin typeface="Arial" panose="020B0604020202020204" pitchFamily="34" charset="0"/>
                <a:cs typeface="Arial" panose="020B0604020202020204" pitchFamily="34" charset="0"/>
              </a:rPr>
              <a:t>Medical</a:t>
            </a:r>
            <a:r>
              <a:rPr sz="3600" spc="-45" dirty="0">
                <a:latin typeface="Arial" panose="020B0604020202020204" pitchFamily="34" charset="0"/>
                <a:cs typeface="Arial" panose="020B0604020202020204" pitchFamily="34" charset="0"/>
              </a:rPr>
              <a:t> </a:t>
            </a:r>
            <a:r>
              <a:rPr sz="3600" spc="-10" dirty="0">
                <a:latin typeface="Arial" panose="020B0604020202020204" pitchFamily="34" charset="0"/>
                <a:cs typeface="Arial" panose="020B0604020202020204" pitchFamily="34" charset="0"/>
              </a:rPr>
              <a:t>Terminology</a:t>
            </a:r>
            <a:endParaRPr sz="3600" dirty="0">
              <a:latin typeface="Arial" panose="020B0604020202020204" pitchFamily="34" charset="0"/>
              <a:cs typeface="Arial" panose="020B0604020202020204" pitchFamily="34" charset="0"/>
            </a:endParaRPr>
          </a:p>
        </p:txBody>
      </p:sp>
      <p:sp>
        <p:nvSpPr>
          <p:cNvPr id="3" name="object 3"/>
          <p:cNvSpPr txBox="1">
            <a:spLocks noGrp="1"/>
          </p:cNvSpPr>
          <p:nvPr>
            <p:ph sz="half" idx="1"/>
          </p:nvPr>
        </p:nvSpPr>
        <p:spPr>
          <a:xfrm>
            <a:off x="1219200" y="1352355"/>
            <a:ext cx="3639185" cy="4680769"/>
          </a:xfrm>
          <a:prstGeom prst="rect">
            <a:avLst/>
          </a:prstGeom>
        </p:spPr>
        <p:txBody>
          <a:bodyPr vert="horz" wrap="square" lIns="0" tIns="0" rIns="0" bIns="0" rtlCol="0">
            <a:spAutoFit/>
          </a:bodyPr>
          <a:lstStyle/>
          <a:p>
            <a:pPr marL="355600" marR="801370" indent="-342900">
              <a:lnSpc>
                <a:spcPct val="100000"/>
              </a:lnSpc>
              <a:buClr>
                <a:srgbClr val="00009A"/>
              </a:buClr>
              <a:buSzPct val="66666"/>
              <a:buChar char="•"/>
              <a:tabLst>
                <a:tab pos="355600" algn="l"/>
              </a:tabLst>
            </a:pPr>
            <a:r>
              <a:rPr sz="2400" spc="-5" dirty="0">
                <a:solidFill>
                  <a:schemeClr val="tx2">
                    <a:lumMod val="50000"/>
                  </a:schemeClr>
                </a:solidFill>
                <a:latin typeface="Arial" panose="020B0604020202020204" pitchFamily="34" charset="0"/>
                <a:cs typeface="Arial" panose="020B0604020202020204" pitchFamily="34" charset="0"/>
              </a:rPr>
              <a:t>Medical </a:t>
            </a:r>
            <a:r>
              <a:rPr sz="2400" dirty="0">
                <a:solidFill>
                  <a:schemeClr val="tx2">
                    <a:lumMod val="50000"/>
                  </a:schemeClr>
                </a:solidFill>
                <a:latin typeface="Arial" panose="020B0604020202020204" pitchFamily="34" charset="0"/>
                <a:cs typeface="Arial" panose="020B0604020202020204" pitchFamily="34" charset="0"/>
              </a:rPr>
              <a:t>Tests</a:t>
            </a:r>
            <a:r>
              <a:rPr sz="2400" spc="-50" dirty="0">
                <a:solidFill>
                  <a:schemeClr val="tx2">
                    <a:lumMod val="50000"/>
                  </a:schemeClr>
                </a:solidFill>
                <a:latin typeface="Arial" panose="020B0604020202020204" pitchFamily="34" charset="0"/>
                <a:cs typeface="Arial" panose="020B0604020202020204" pitchFamily="34" charset="0"/>
              </a:rPr>
              <a:t> </a:t>
            </a:r>
            <a:r>
              <a:rPr sz="2400" spc="-5" dirty="0">
                <a:solidFill>
                  <a:schemeClr val="tx2">
                    <a:lumMod val="50000"/>
                  </a:schemeClr>
                </a:solidFill>
                <a:latin typeface="Arial" panose="020B0604020202020204" pitchFamily="34" charset="0"/>
                <a:cs typeface="Arial" panose="020B0604020202020204" pitchFamily="34" charset="0"/>
              </a:rPr>
              <a:t>and  Diagnostics</a:t>
            </a:r>
          </a:p>
          <a:p>
            <a:pPr marL="355600" indent="-342900">
              <a:lnSpc>
                <a:spcPct val="100000"/>
              </a:lnSpc>
              <a:spcBef>
                <a:spcPts val="570"/>
              </a:spcBef>
              <a:buClr>
                <a:srgbClr val="00009A"/>
              </a:buClr>
              <a:buSzPct val="66666"/>
              <a:buChar char="•"/>
              <a:tabLst>
                <a:tab pos="355600" algn="l"/>
              </a:tabLst>
            </a:pPr>
            <a:r>
              <a:rPr sz="2400" spc="-5" dirty="0">
                <a:solidFill>
                  <a:schemeClr val="tx2">
                    <a:lumMod val="50000"/>
                  </a:schemeClr>
                </a:solidFill>
                <a:latin typeface="Arial" panose="020B0604020202020204" pitchFamily="34" charset="0"/>
                <a:cs typeface="Arial" panose="020B0604020202020204" pitchFamily="34" charset="0"/>
              </a:rPr>
              <a:t>Medical</a:t>
            </a:r>
            <a:r>
              <a:rPr sz="2400" spc="-25" dirty="0">
                <a:solidFill>
                  <a:schemeClr val="tx2">
                    <a:lumMod val="50000"/>
                  </a:schemeClr>
                </a:solidFill>
                <a:latin typeface="Arial" panose="020B0604020202020204" pitchFamily="34" charset="0"/>
                <a:cs typeface="Arial" panose="020B0604020202020204" pitchFamily="34" charset="0"/>
              </a:rPr>
              <a:t> </a:t>
            </a:r>
            <a:r>
              <a:rPr sz="2400" spc="-5" dirty="0">
                <a:solidFill>
                  <a:schemeClr val="tx2">
                    <a:lumMod val="50000"/>
                  </a:schemeClr>
                </a:solidFill>
                <a:latin typeface="Arial" panose="020B0604020202020204" pitchFamily="34" charset="0"/>
                <a:cs typeface="Arial" panose="020B0604020202020204" pitchFamily="34" charset="0"/>
              </a:rPr>
              <a:t>Apparatus</a:t>
            </a:r>
          </a:p>
          <a:p>
            <a:pPr marL="355600" indent="-342900">
              <a:lnSpc>
                <a:spcPct val="100000"/>
              </a:lnSpc>
              <a:spcBef>
                <a:spcPts val="570"/>
              </a:spcBef>
              <a:buClr>
                <a:srgbClr val="00009A"/>
              </a:buClr>
              <a:buSzPct val="66666"/>
              <a:buChar char="•"/>
              <a:tabLst>
                <a:tab pos="355600" algn="l"/>
              </a:tabLst>
            </a:pPr>
            <a:r>
              <a:rPr sz="2400" spc="-5" dirty="0">
                <a:solidFill>
                  <a:schemeClr val="tx2">
                    <a:lumMod val="50000"/>
                  </a:schemeClr>
                </a:solidFill>
                <a:latin typeface="Arial" panose="020B0604020202020204" pitchFamily="34" charset="0"/>
                <a:cs typeface="Arial" panose="020B0604020202020204" pitchFamily="34" charset="0"/>
              </a:rPr>
              <a:t>Pharmacology</a:t>
            </a:r>
          </a:p>
          <a:p>
            <a:pPr marL="355600" indent="-342900">
              <a:lnSpc>
                <a:spcPct val="100000"/>
              </a:lnSpc>
              <a:spcBef>
                <a:spcPts val="570"/>
              </a:spcBef>
              <a:buClr>
                <a:srgbClr val="00009A"/>
              </a:buClr>
              <a:buSzPct val="66666"/>
              <a:buChar char="•"/>
              <a:tabLst>
                <a:tab pos="355600" algn="l"/>
              </a:tabLst>
            </a:pPr>
            <a:r>
              <a:rPr sz="2400" spc="-5" dirty="0">
                <a:solidFill>
                  <a:schemeClr val="tx2">
                    <a:lumMod val="50000"/>
                  </a:schemeClr>
                </a:solidFill>
                <a:latin typeface="Arial" panose="020B0604020202020204" pitchFamily="34" charset="0"/>
                <a:cs typeface="Arial" panose="020B0604020202020204" pitchFamily="34" charset="0"/>
              </a:rPr>
              <a:t>Pathologies</a:t>
            </a:r>
          </a:p>
          <a:p>
            <a:pPr marL="355600" indent="-342900">
              <a:lnSpc>
                <a:spcPct val="100000"/>
              </a:lnSpc>
              <a:spcBef>
                <a:spcPts val="570"/>
              </a:spcBef>
              <a:buClr>
                <a:srgbClr val="00009A"/>
              </a:buClr>
              <a:buSzPct val="66666"/>
              <a:buChar char="•"/>
              <a:tabLst>
                <a:tab pos="355600" algn="l"/>
              </a:tabLst>
            </a:pPr>
            <a:r>
              <a:rPr sz="2400" spc="-5" dirty="0">
                <a:solidFill>
                  <a:schemeClr val="tx2">
                    <a:lumMod val="50000"/>
                  </a:schemeClr>
                </a:solidFill>
                <a:latin typeface="Arial" panose="020B0604020202020204" pitchFamily="34" charset="0"/>
                <a:cs typeface="Arial" panose="020B0604020202020204" pitchFamily="34" charset="0"/>
              </a:rPr>
              <a:t>Symptomatology</a:t>
            </a:r>
          </a:p>
          <a:p>
            <a:pPr marL="355600" indent="-342900">
              <a:lnSpc>
                <a:spcPct val="100000"/>
              </a:lnSpc>
              <a:spcBef>
                <a:spcPts val="570"/>
              </a:spcBef>
              <a:buClr>
                <a:srgbClr val="00009A"/>
              </a:buClr>
              <a:buSzPct val="66666"/>
              <a:buChar char="•"/>
              <a:tabLst>
                <a:tab pos="355600" algn="l"/>
              </a:tabLst>
            </a:pPr>
            <a:r>
              <a:rPr sz="2400" spc="-5" dirty="0">
                <a:solidFill>
                  <a:schemeClr val="tx2">
                    <a:lumMod val="50000"/>
                  </a:schemeClr>
                </a:solidFill>
                <a:latin typeface="Arial" panose="020B0604020202020204" pitchFamily="34" charset="0"/>
                <a:cs typeface="Arial" panose="020B0604020202020204" pitchFamily="34" charset="0"/>
              </a:rPr>
              <a:t>Anatomy</a:t>
            </a:r>
          </a:p>
          <a:p>
            <a:pPr marL="355600" indent="-342900">
              <a:lnSpc>
                <a:spcPct val="100000"/>
              </a:lnSpc>
              <a:spcBef>
                <a:spcPts val="570"/>
              </a:spcBef>
              <a:buClr>
                <a:srgbClr val="00009A"/>
              </a:buClr>
              <a:buSzPct val="66666"/>
              <a:buChar char="•"/>
              <a:tabLst>
                <a:tab pos="355600" algn="l"/>
              </a:tabLst>
            </a:pPr>
            <a:r>
              <a:rPr sz="2400" spc="-5" dirty="0">
                <a:solidFill>
                  <a:schemeClr val="tx2">
                    <a:lumMod val="50000"/>
                  </a:schemeClr>
                </a:solidFill>
                <a:latin typeface="Arial" panose="020B0604020202020204" pitchFamily="34" charset="0"/>
                <a:cs typeface="Arial" panose="020B0604020202020204" pitchFamily="34" charset="0"/>
              </a:rPr>
              <a:t>Musculoskeletal</a:t>
            </a:r>
            <a:r>
              <a:rPr sz="2400" spc="-30" dirty="0">
                <a:solidFill>
                  <a:schemeClr val="tx2">
                    <a:lumMod val="50000"/>
                  </a:schemeClr>
                </a:solidFill>
                <a:latin typeface="Arial" panose="020B0604020202020204" pitchFamily="34" charset="0"/>
                <a:cs typeface="Arial" panose="020B0604020202020204" pitchFamily="34" charset="0"/>
              </a:rPr>
              <a:t> </a:t>
            </a:r>
            <a:r>
              <a:rPr sz="2400" dirty="0">
                <a:solidFill>
                  <a:schemeClr val="tx2">
                    <a:lumMod val="50000"/>
                  </a:schemeClr>
                </a:solidFill>
                <a:latin typeface="Arial" panose="020B0604020202020204" pitchFamily="34" charset="0"/>
                <a:cs typeface="Arial" panose="020B0604020202020204" pitchFamily="34" charset="0"/>
              </a:rPr>
              <a:t>System</a:t>
            </a:r>
          </a:p>
          <a:p>
            <a:pPr marL="355600" indent="-342900">
              <a:lnSpc>
                <a:spcPct val="100000"/>
              </a:lnSpc>
              <a:spcBef>
                <a:spcPts val="570"/>
              </a:spcBef>
              <a:buClr>
                <a:srgbClr val="00009A"/>
              </a:buClr>
              <a:buSzPct val="66666"/>
              <a:buChar char="•"/>
              <a:tabLst>
                <a:tab pos="355600" algn="l"/>
              </a:tabLst>
            </a:pPr>
            <a:r>
              <a:rPr sz="2400" spc="-5" dirty="0">
                <a:solidFill>
                  <a:schemeClr val="tx2">
                    <a:lumMod val="50000"/>
                  </a:schemeClr>
                </a:solidFill>
                <a:latin typeface="Arial" panose="020B0604020202020204" pitchFamily="34" charset="0"/>
                <a:cs typeface="Arial" panose="020B0604020202020204" pitchFamily="34" charset="0"/>
              </a:rPr>
              <a:t>Endocrine</a:t>
            </a:r>
          </a:p>
          <a:p>
            <a:pPr marL="355600" indent="-342900">
              <a:lnSpc>
                <a:spcPct val="100000"/>
              </a:lnSpc>
              <a:spcBef>
                <a:spcPts val="570"/>
              </a:spcBef>
              <a:buClr>
                <a:srgbClr val="00009A"/>
              </a:buClr>
              <a:buSzPct val="66666"/>
              <a:buChar char="•"/>
              <a:tabLst>
                <a:tab pos="355600" algn="l"/>
              </a:tabLst>
            </a:pPr>
            <a:r>
              <a:rPr sz="2400" spc="-5" dirty="0">
                <a:solidFill>
                  <a:schemeClr val="tx2">
                    <a:lumMod val="50000"/>
                  </a:schemeClr>
                </a:solidFill>
                <a:latin typeface="Arial" panose="020B0604020202020204" pitchFamily="34" charset="0"/>
                <a:cs typeface="Arial" panose="020B0604020202020204" pitchFamily="34" charset="0"/>
              </a:rPr>
              <a:t>Respiratory</a:t>
            </a:r>
          </a:p>
          <a:p>
            <a:pPr marL="0" indent="0">
              <a:lnSpc>
                <a:spcPct val="100000"/>
              </a:lnSpc>
              <a:spcBef>
                <a:spcPts val="495"/>
              </a:spcBef>
              <a:buNone/>
            </a:pPr>
            <a:endParaRPr sz="2000" dirty="0">
              <a:latin typeface="Arial"/>
              <a:cs typeface="Arial"/>
            </a:endParaRPr>
          </a:p>
        </p:txBody>
      </p:sp>
      <p:sp>
        <p:nvSpPr>
          <p:cNvPr id="4" name="object 4"/>
          <p:cNvSpPr txBox="1">
            <a:spLocks noGrp="1"/>
          </p:cNvSpPr>
          <p:nvPr>
            <p:ph sz="half" idx="2"/>
          </p:nvPr>
        </p:nvSpPr>
        <p:spPr>
          <a:xfrm>
            <a:off x="5181600" y="1752600"/>
            <a:ext cx="3658870" cy="4903907"/>
          </a:xfrm>
          <a:prstGeom prst="rect">
            <a:avLst/>
          </a:prstGeom>
        </p:spPr>
        <p:txBody>
          <a:bodyPr vert="horz" wrap="square" lIns="0" tIns="0" rIns="0" bIns="0" rtlCol="0">
            <a:spAutoFit/>
          </a:bodyPr>
          <a:lstStyle/>
          <a:p>
            <a:pPr marL="355600" indent="-342900">
              <a:lnSpc>
                <a:spcPct val="100000"/>
              </a:lnSpc>
              <a:buClr>
                <a:srgbClr val="00009A"/>
              </a:buClr>
              <a:buSzPct val="66666"/>
              <a:buChar char="•"/>
              <a:tabLst>
                <a:tab pos="355600" algn="l"/>
              </a:tabLst>
            </a:pPr>
            <a:r>
              <a:rPr sz="2400" spc="-5" dirty="0">
                <a:solidFill>
                  <a:schemeClr val="tx2">
                    <a:lumMod val="50000"/>
                  </a:schemeClr>
                </a:solidFill>
                <a:latin typeface="Arial" panose="020B0604020202020204" pitchFamily="34" charset="0"/>
                <a:cs typeface="Arial" panose="020B0604020202020204" pitchFamily="34" charset="0"/>
              </a:rPr>
              <a:t>Cardiovascular</a:t>
            </a:r>
            <a:endParaRPr sz="2400" dirty="0">
              <a:solidFill>
                <a:schemeClr val="tx2">
                  <a:lumMod val="50000"/>
                </a:schemeClr>
              </a:solidFill>
              <a:latin typeface="Arial" panose="020B0604020202020204" pitchFamily="34" charset="0"/>
              <a:cs typeface="Arial" panose="020B0604020202020204" pitchFamily="34" charset="0"/>
            </a:endParaRPr>
          </a:p>
          <a:p>
            <a:pPr marL="355600" indent="-342900">
              <a:lnSpc>
                <a:spcPct val="100000"/>
              </a:lnSpc>
              <a:spcBef>
                <a:spcPts val="280"/>
              </a:spcBef>
              <a:buClr>
                <a:srgbClr val="00009A"/>
              </a:buClr>
              <a:buSzPct val="66666"/>
              <a:buChar char="•"/>
              <a:tabLst>
                <a:tab pos="355600" algn="l"/>
              </a:tabLst>
            </a:pPr>
            <a:r>
              <a:rPr sz="2400" spc="-5" dirty="0">
                <a:solidFill>
                  <a:schemeClr val="tx2">
                    <a:lumMod val="50000"/>
                  </a:schemeClr>
                </a:solidFill>
                <a:latin typeface="Arial" panose="020B0604020202020204" pitchFamily="34" charset="0"/>
                <a:cs typeface="Arial" panose="020B0604020202020204" pitchFamily="34" charset="0"/>
              </a:rPr>
              <a:t>Urinary</a:t>
            </a:r>
            <a:endParaRPr sz="2400" dirty="0">
              <a:solidFill>
                <a:schemeClr val="tx2">
                  <a:lumMod val="50000"/>
                </a:schemeClr>
              </a:solidFill>
              <a:latin typeface="Arial" panose="020B0604020202020204" pitchFamily="34" charset="0"/>
              <a:cs typeface="Arial" panose="020B0604020202020204" pitchFamily="34" charset="0"/>
            </a:endParaRPr>
          </a:p>
          <a:p>
            <a:pPr marL="355600" indent="-342900">
              <a:lnSpc>
                <a:spcPct val="100000"/>
              </a:lnSpc>
              <a:spcBef>
                <a:spcPts val="280"/>
              </a:spcBef>
              <a:buClr>
                <a:srgbClr val="00009A"/>
              </a:buClr>
              <a:buSzPct val="66666"/>
              <a:buChar char="•"/>
              <a:tabLst>
                <a:tab pos="355600" algn="l"/>
              </a:tabLst>
            </a:pPr>
            <a:r>
              <a:rPr sz="2400" spc="-5" dirty="0">
                <a:solidFill>
                  <a:schemeClr val="tx2">
                    <a:lumMod val="50000"/>
                  </a:schemeClr>
                </a:solidFill>
                <a:latin typeface="Arial" panose="020B0604020202020204" pitchFamily="34" charset="0"/>
                <a:cs typeface="Arial" panose="020B0604020202020204" pitchFamily="34" charset="0"/>
              </a:rPr>
              <a:t>Nervous</a:t>
            </a:r>
            <a:endParaRPr sz="2400" dirty="0">
              <a:solidFill>
                <a:schemeClr val="tx2">
                  <a:lumMod val="50000"/>
                </a:schemeClr>
              </a:solidFill>
              <a:latin typeface="Arial" panose="020B0604020202020204" pitchFamily="34" charset="0"/>
              <a:cs typeface="Arial" panose="020B0604020202020204" pitchFamily="34" charset="0"/>
            </a:endParaRPr>
          </a:p>
          <a:p>
            <a:pPr marL="355600" indent="-342900">
              <a:lnSpc>
                <a:spcPct val="100000"/>
              </a:lnSpc>
              <a:spcBef>
                <a:spcPts val="280"/>
              </a:spcBef>
              <a:buClr>
                <a:srgbClr val="00009A"/>
              </a:buClr>
              <a:buSzPct val="66666"/>
              <a:buChar char="•"/>
              <a:tabLst>
                <a:tab pos="355600" algn="l"/>
              </a:tabLst>
            </a:pPr>
            <a:r>
              <a:rPr sz="2400" spc="-5" dirty="0">
                <a:solidFill>
                  <a:schemeClr val="tx2">
                    <a:lumMod val="50000"/>
                  </a:schemeClr>
                </a:solidFill>
                <a:latin typeface="Arial" panose="020B0604020202020204" pitchFamily="34" charset="0"/>
                <a:cs typeface="Arial" panose="020B0604020202020204" pitchFamily="34" charset="0"/>
              </a:rPr>
              <a:t>Digestive</a:t>
            </a:r>
            <a:endParaRPr sz="2400" dirty="0">
              <a:solidFill>
                <a:schemeClr val="tx2">
                  <a:lumMod val="50000"/>
                </a:schemeClr>
              </a:solidFill>
              <a:latin typeface="Arial" panose="020B0604020202020204" pitchFamily="34" charset="0"/>
              <a:cs typeface="Arial" panose="020B0604020202020204" pitchFamily="34" charset="0"/>
            </a:endParaRPr>
          </a:p>
          <a:p>
            <a:pPr marL="355600" indent="-342900">
              <a:lnSpc>
                <a:spcPct val="100000"/>
              </a:lnSpc>
              <a:spcBef>
                <a:spcPts val="280"/>
              </a:spcBef>
              <a:buClr>
                <a:srgbClr val="00009A"/>
              </a:buClr>
              <a:buSzPct val="66666"/>
              <a:buChar char="•"/>
              <a:tabLst>
                <a:tab pos="355600" algn="l"/>
              </a:tabLst>
            </a:pPr>
            <a:r>
              <a:rPr sz="2400" spc="-5" dirty="0">
                <a:solidFill>
                  <a:schemeClr val="tx2">
                    <a:lumMod val="50000"/>
                  </a:schemeClr>
                </a:solidFill>
                <a:latin typeface="Arial" panose="020B0604020202020204" pitchFamily="34" charset="0"/>
                <a:cs typeface="Arial" panose="020B0604020202020204" pitchFamily="34" charset="0"/>
              </a:rPr>
              <a:t>Reproductive</a:t>
            </a:r>
            <a:endParaRPr sz="2400" dirty="0">
              <a:solidFill>
                <a:schemeClr val="tx2">
                  <a:lumMod val="50000"/>
                </a:schemeClr>
              </a:solidFill>
              <a:latin typeface="Arial" panose="020B0604020202020204" pitchFamily="34" charset="0"/>
              <a:cs typeface="Arial" panose="020B0604020202020204" pitchFamily="34" charset="0"/>
            </a:endParaRPr>
          </a:p>
          <a:p>
            <a:pPr marL="355600" indent="-342900">
              <a:lnSpc>
                <a:spcPct val="100000"/>
              </a:lnSpc>
              <a:spcBef>
                <a:spcPts val="280"/>
              </a:spcBef>
              <a:buClr>
                <a:srgbClr val="00009A"/>
              </a:buClr>
              <a:buSzPct val="66666"/>
              <a:buChar char="•"/>
              <a:tabLst>
                <a:tab pos="355600" algn="l"/>
              </a:tabLst>
            </a:pPr>
            <a:r>
              <a:rPr sz="2400" dirty="0">
                <a:solidFill>
                  <a:schemeClr val="tx2">
                    <a:lumMod val="50000"/>
                  </a:schemeClr>
                </a:solidFill>
                <a:latin typeface="Arial" panose="020B0604020202020204" pitchFamily="34" charset="0"/>
                <a:cs typeface="Arial" panose="020B0604020202020204" pitchFamily="34" charset="0"/>
              </a:rPr>
              <a:t>Integumentary</a:t>
            </a:r>
            <a:r>
              <a:rPr sz="2400" spc="-75" dirty="0">
                <a:solidFill>
                  <a:schemeClr val="tx2">
                    <a:lumMod val="50000"/>
                  </a:schemeClr>
                </a:solidFill>
                <a:latin typeface="Arial" panose="020B0604020202020204" pitchFamily="34" charset="0"/>
                <a:cs typeface="Arial" panose="020B0604020202020204" pitchFamily="34" charset="0"/>
              </a:rPr>
              <a:t> </a:t>
            </a:r>
            <a:r>
              <a:rPr sz="2400" spc="-5" dirty="0">
                <a:solidFill>
                  <a:schemeClr val="tx2">
                    <a:lumMod val="50000"/>
                  </a:schemeClr>
                </a:solidFill>
                <a:latin typeface="Arial" panose="020B0604020202020204" pitchFamily="34" charset="0"/>
                <a:cs typeface="Arial" panose="020B0604020202020204" pitchFamily="34" charset="0"/>
              </a:rPr>
              <a:t>(skin)</a:t>
            </a:r>
            <a:endParaRPr sz="2400" dirty="0">
              <a:solidFill>
                <a:schemeClr val="tx2">
                  <a:lumMod val="50000"/>
                </a:schemeClr>
              </a:solidFill>
              <a:latin typeface="Arial" panose="020B0604020202020204" pitchFamily="34" charset="0"/>
              <a:cs typeface="Arial" panose="020B0604020202020204" pitchFamily="34" charset="0"/>
            </a:endParaRPr>
          </a:p>
          <a:p>
            <a:pPr marL="355600" indent="-342900">
              <a:lnSpc>
                <a:spcPct val="100000"/>
              </a:lnSpc>
              <a:spcBef>
                <a:spcPts val="280"/>
              </a:spcBef>
              <a:buClr>
                <a:srgbClr val="00009A"/>
              </a:buClr>
              <a:buSzPct val="66666"/>
              <a:buChar char="•"/>
              <a:tabLst>
                <a:tab pos="355600" algn="l"/>
              </a:tabLst>
            </a:pPr>
            <a:r>
              <a:rPr sz="2400" dirty="0">
                <a:solidFill>
                  <a:schemeClr val="tx2">
                    <a:lumMod val="50000"/>
                  </a:schemeClr>
                </a:solidFill>
                <a:latin typeface="Arial" panose="020B0604020202020204" pitchFamily="34" charset="0"/>
                <a:cs typeface="Arial" panose="020B0604020202020204" pitchFamily="34" charset="0"/>
              </a:rPr>
              <a:t>Treatments</a:t>
            </a:r>
          </a:p>
          <a:p>
            <a:pPr marL="355600" marR="1346835" indent="-342900">
              <a:lnSpc>
                <a:spcPts val="2590"/>
              </a:lnSpc>
              <a:spcBef>
                <a:spcPts val="610"/>
              </a:spcBef>
              <a:buClr>
                <a:srgbClr val="00009A"/>
              </a:buClr>
              <a:buSzPct val="66666"/>
              <a:buChar char="•"/>
              <a:tabLst>
                <a:tab pos="355600" algn="l"/>
              </a:tabLst>
            </a:pPr>
            <a:r>
              <a:rPr sz="2400" dirty="0">
                <a:solidFill>
                  <a:schemeClr val="tx2">
                    <a:lumMod val="50000"/>
                  </a:schemeClr>
                </a:solidFill>
                <a:latin typeface="Arial" panose="020B0604020202020204" pitchFamily="34" charset="0"/>
                <a:cs typeface="Arial" panose="020B0604020202020204" pitchFamily="34" charset="0"/>
              </a:rPr>
              <a:t>Acronyms</a:t>
            </a:r>
            <a:r>
              <a:rPr sz="2400" spc="-90" dirty="0">
                <a:solidFill>
                  <a:schemeClr val="tx2">
                    <a:lumMod val="50000"/>
                  </a:schemeClr>
                </a:solidFill>
                <a:latin typeface="Arial" panose="020B0604020202020204" pitchFamily="34" charset="0"/>
                <a:cs typeface="Arial" panose="020B0604020202020204" pitchFamily="34" charset="0"/>
              </a:rPr>
              <a:t> </a:t>
            </a:r>
            <a:r>
              <a:rPr sz="2400" spc="-5" dirty="0">
                <a:solidFill>
                  <a:schemeClr val="tx2">
                    <a:lumMod val="50000"/>
                  </a:schemeClr>
                </a:solidFill>
                <a:latin typeface="Arial" panose="020B0604020202020204" pitchFamily="34" charset="0"/>
                <a:cs typeface="Arial" panose="020B0604020202020204" pitchFamily="34" charset="0"/>
              </a:rPr>
              <a:t>and </a:t>
            </a:r>
            <a:endParaRPr lang="en-US" sz="2400" spc="-5" dirty="0">
              <a:solidFill>
                <a:schemeClr val="tx2">
                  <a:lumMod val="50000"/>
                </a:schemeClr>
              </a:solidFill>
              <a:latin typeface="Arial" panose="020B0604020202020204" pitchFamily="34" charset="0"/>
              <a:cs typeface="Arial" panose="020B0604020202020204" pitchFamily="34" charset="0"/>
            </a:endParaRPr>
          </a:p>
          <a:p>
            <a:pPr marL="355600" marR="1346835" indent="-342900">
              <a:lnSpc>
                <a:spcPts val="2590"/>
              </a:lnSpc>
              <a:spcBef>
                <a:spcPts val="610"/>
              </a:spcBef>
              <a:buClr>
                <a:srgbClr val="00009A"/>
              </a:buClr>
              <a:buSzPct val="66666"/>
              <a:buChar char="•"/>
              <a:tabLst>
                <a:tab pos="355600" algn="l"/>
              </a:tabLst>
            </a:pPr>
            <a:r>
              <a:rPr sz="2400" spc="-5" dirty="0">
                <a:solidFill>
                  <a:schemeClr val="tx2">
                    <a:lumMod val="50000"/>
                  </a:schemeClr>
                </a:solidFill>
                <a:latin typeface="Arial" panose="020B0604020202020204" pitchFamily="34" charset="0"/>
                <a:cs typeface="Arial" panose="020B0604020202020204" pitchFamily="34" charset="0"/>
              </a:rPr>
              <a:t>Abbreviations</a:t>
            </a:r>
            <a:endParaRPr lang="en-US" sz="2400" spc="-5" dirty="0">
              <a:solidFill>
                <a:schemeClr val="tx2">
                  <a:lumMod val="50000"/>
                </a:schemeClr>
              </a:solidFill>
              <a:latin typeface="Arial" panose="020B0604020202020204" pitchFamily="34" charset="0"/>
              <a:cs typeface="Arial" panose="020B0604020202020204" pitchFamily="34" charset="0"/>
            </a:endParaRPr>
          </a:p>
          <a:p>
            <a:pPr marL="355600" marR="1346835" indent="-342900">
              <a:spcBef>
                <a:spcPts val="0"/>
              </a:spcBef>
              <a:buClr>
                <a:srgbClr val="00009A"/>
              </a:buClr>
              <a:buSzPct val="66666"/>
              <a:buChar char="•"/>
              <a:tabLst>
                <a:tab pos="355600" algn="l"/>
              </a:tabLst>
            </a:pPr>
            <a:endParaRPr lang="en-US" sz="1600" spc="-5" dirty="0">
              <a:solidFill>
                <a:schemeClr val="tx2">
                  <a:lumMod val="50000"/>
                </a:schemeClr>
              </a:solidFill>
              <a:latin typeface="Arial" panose="020B0604020202020204" pitchFamily="34" charset="0"/>
              <a:cs typeface="Arial" panose="020B0604020202020204" pitchFamily="34" charset="0"/>
            </a:endParaRPr>
          </a:p>
          <a:p>
            <a:pPr marL="355600" marR="1346835" indent="-342900">
              <a:spcBef>
                <a:spcPts val="0"/>
              </a:spcBef>
              <a:buClr>
                <a:srgbClr val="00009A"/>
              </a:buClr>
              <a:buSzPct val="66666"/>
              <a:buChar char="•"/>
              <a:tabLst>
                <a:tab pos="355600" algn="l"/>
              </a:tabLst>
            </a:pPr>
            <a:endParaRPr lang="en-US" sz="1600" spc="-5" dirty="0">
              <a:solidFill>
                <a:schemeClr val="tx2">
                  <a:lumMod val="50000"/>
                </a:schemeClr>
              </a:solidFill>
              <a:latin typeface="Arial" panose="020B0604020202020204" pitchFamily="34" charset="0"/>
              <a:cs typeface="Arial" panose="020B0604020202020204" pitchFamily="34" charset="0"/>
            </a:endParaRPr>
          </a:p>
          <a:p>
            <a:pPr>
              <a:lnSpc>
                <a:spcPct val="100000"/>
              </a:lnSpc>
              <a:spcBef>
                <a:spcPts val="5"/>
              </a:spcBef>
            </a:pPr>
            <a:endParaRPr sz="2700" dirty="0">
              <a:solidFill>
                <a:schemeClr val="tx2">
                  <a:lumMod val="50000"/>
                </a:schemeClr>
              </a:solidFill>
              <a:latin typeface="Times New Roman"/>
              <a:cs typeface="Times New Roman"/>
            </a:endParaRPr>
          </a:p>
          <a:p>
            <a:pPr marL="354965" marR="5080" indent="-342900">
              <a:lnSpc>
                <a:spcPts val="2160"/>
              </a:lnSpc>
            </a:pPr>
            <a:endParaRPr sz="2000" dirty="0">
              <a:solidFill>
                <a:schemeClr val="tx2">
                  <a:lumMod val="50000"/>
                </a:schemeClr>
              </a:solidFill>
              <a:latin typeface="Arial"/>
              <a:cs typeface="Arial"/>
            </a:endParaRPr>
          </a:p>
        </p:txBody>
      </p:sp>
      <p:sp>
        <p:nvSpPr>
          <p:cNvPr id="6" name="object 6"/>
          <p:cNvSpPr txBox="1">
            <a:spLocks noGrp="1"/>
          </p:cNvSpPr>
          <p:nvPr>
            <p:ph type="ftr" sz="quarter" idx="11"/>
          </p:nvPr>
        </p:nvSpPr>
        <p:spPr>
          <a:xfrm>
            <a:off x="7406383" y="6553200"/>
            <a:ext cx="2487677" cy="166712"/>
          </a:xfrm>
          <a:prstGeom prst="rect">
            <a:avLst/>
          </a:prstGeom>
        </p:spPr>
        <p:txBody>
          <a:bodyPr vert="horz" wrap="square" lIns="0" tIns="0" rIns="0" bIns="0" rtlCol="0">
            <a:spAutoFit/>
          </a:bodyPr>
          <a:lstStyle/>
          <a:p>
            <a:pPr marL="12700">
              <a:lnSpc>
                <a:spcPts val="1260"/>
              </a:lnSpc>
            </a:pPr>
            <a:r>
              <a:rPr lang="en-US" spc="-5" dirty="0"/>
              <a:t>Copyright © 2019 NBCMI</a:t>
            </a:r>
            <a:endParaRPr spc="-5" dirty="0"/>
          </a:p>
        </p:txBody>
      </p:sp>
      <p:pic>
        <p:nvPicPr>
          <p:cNvPr id="8" name="Picture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62600" y="100876"/>
            <a:ext cx="3444552" cy="134279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58239" y="1295400"/>
            <a:ext cx="7311389" cy="553998"/>
          </a:xfrm>
          <a:prstGeom prst="rect">
            <a:avLst/>
          </a:prstGeom>
        </p:spPr>
        <p:txBody>
          <a:bodyPr vert="horz" wrap="square" lIns="0" tIns="0" rIns="0" bIns="0" rtlCol="0">
            <a:spAutoFit/>
          </a:bodyPr>
          <a:lstStyle/>
          <a:p>
            <a:pPr marL="12700">
              <a:lnSpc>
                <a:spcPct val="100000"/>
              </a:lnSpc>
            </a:pPr>
            <a:r>
              <a:rPr sz="3600" spc="-5" dirty="0">
                <a:latin typeface="Arial" panose="020B0604020202020204" pitchFamily="34" charset="0"/>
                <a:cs typeface="Arial" panose="020B0604020202020204" pitchFamily="34" charset="0"/>
              </a:rPr>
              <a:t>Medical</a:t>
            </a:r>
            <a:r>
              <a:rPr sz="3600" spc="-50" dirty="0">
                <a:latin typeface="Arial" panose="020B0604020202020204" pitchFamily="34" charset="0"/>
                <a:cs typeface="Arial" panose="020B0604020202020204" pitchFamily="34" charset="0"/>
              </a:rPr>
              <a:t> </a:t>
            </a:r>
            <a:r>
              <a:rPr sz="3600" spc="-10" dirty="0">
                <a:latin typeface="Arial" panose="020B0604020202020204" pitchFamily="34" charset="0"/>
                <a:cs typeface="Arial" panose="020B0604020202020204" pitchFamily="34" charset="0"/>
              </a:rPr>
              <a:t>Specialties</a:t>
            </a:r>
            <a:endParaRPr sz="3600" dirty="0">
              <a:latin typeface="Arial" panose="020B0604020202020204" pitchFamily="34" charset="0"/>
              <a:cs typeface="Arial" panose="020B0604020202020204" pitchFamily="34" charset="0"/>
            </a:endParaRPr>
          </a:p>
        </p:txBody>
      </p:sp>
      <p:sp>
        <p:nvSpPr>
          <p:cNvPr id="4" name="object 4"/>
          <p:cNvSpPr txBox="1">
            <a:spLocks noGrp="1"/>
          </p:cNvSpPr>
          <p:nvPr>
            <p:ph sz="half" idx="1"/>
          </p:nvPr>
        </p:nvSpPr>
        <p:spPr>
          <a:xfrm>
            <a:off x="1158240" y="2057400"/>
            <a:ext cx="3566160" cy="3390672"/>
          </a:xfrm>
          <a:prstGeom prst="rect">
            <a:avLst/>
          </a:prstGeom>
        </p:spPr>
        <p:txBody>
          <a:bodyPr vert="horz" wrap="square" lIns="0" tIns="0" rIns="0" bIns="0" rtlCol="0">
            <a:spAutoFit/>
          </a:bodyPr>
          <a:lstStyle/>
          <a:p>
            <a:pPr marL="355600" indent="-342900">
              <a:lnSpc>
                <a:spcPct val="100000"/>
              </a:lnSpc>
              <a:buClr>
                <a:srgbClr val="00009A"/>
              </a:buClr>
              <a:buSzPct val="64285"/>
              <a:buChar char="•"/>
              <a:tabLst>
                <a:tab pos="355600" algn="l"/>
              </a:tabLst>
            </a:pPr>
            <a:r>
              <a:rPr sz="2400" dirty="0">
                <a:solidFill>
                  <a:schemeClr val="tx2">
                    <a:lumMod val="50000"/>
                  </a:schemeClr>
                </a:solidFill>
                <a:latin typeface="Arial" panose="020B0604020202020204" pitchFamily="34" charset="0"/>
                <a:cs typeface="Arial" panose="020B0604020202020204" pitchFamily="34" charset="0"/>
              </a:rPr>
              <a:t>Orthopedics</a:t>
            </a:r>
          </a:p>
          <a:p>
            <a:pPr marL="355600" indent="-342900">
              <a:lnSpc>
                <a:spcPct val="100000"/>
              </a:lnSpc>
              <a:spcBef>
                <a:spcPts val="335"/>
              </a:spcBef>
              <a:buClr>
                <a:srgbClr val="00009A"/>
              </a:buClr>
              <a:buSzPct val="64285"/>
              <a:buChar char="•"/>
              <a:tabLst>
                <a:tab pos="355600" algn="l"/>
              </a:tabLst>
            </a:pPr>
            <a:r>
              <a:rPr sz="2400" dirty="0">
                <a:solidFill>
                  <a:schemeClr val="tx2">
                    <a:lumMod val="50000"/>
                  </a:schemeClr>
                </a:solidFill>
                <a:latin typeface="Arial" panose="020B0604020202020204" pitchFamily="34" charset="0"/>
                <a:cs typeface="Arial" panose="020B0604020202020204" pitchFamily="34" charset="0"/>
              </a:rPr>
              <a:t>Radiology</a:t>
            </a:r>
          </a:p>
          <a:p>
            <a:pPr marL="355600" indent="-342900">
              <a:lnSpc>
                <a:spcPct val="100000"/>
              </a:lnSpc>
              <a:spcBef>
                <a:spcPts val="350"/>
              </a:spcBef>
              <a:buClr>
                <a:srgbClr val="00009A"/>
              </a:buClr>
              <a:buSzPct val="64285"/>
              <a:buChar char="•"/>
              <a:tabLst>
                <a:tab pos="355600" algn="l"/>
              </a:tabLst>
            </a:pPr>
            <a:r>
              <a:rPr sz="2400" dirty="0">
                <a:solidFill>
                  <a:schemeClr val="tx2">
                    <a:lumMod val="50000"/>
                  </a:schemeClr>
                </a:solidFill>
                <a:latin typeface="Arial" panose="020B0604020202020204" pitchFamily="34" charset="0"/>
                <a:cs typeface="Arial" panose="020B0604020202020204" pitchFamily="34" charset="0"/>
              </a:rPr>
              <a:t>Nutrition</a:t>
            </a:r>
            <a:r>
              <a:rPr sz="2400" spc="-95" dirty="0">
                <a:solidFill>
                  <a:schemeClr val="tx2">
                    <a:lumMod val="50000"/>
                  </a:schemeClr>
                </a:solidFill>
                <a:latin typeface="Arial" panose="020B0604020202020204" pitchFamily="34" charset="0"/>
                <a:cs typeface="Arial" panose="020B0604020202020204" pitchFamily="34" charset="0"/>
              </a:rPr>
              <a:t> </a:t>
            </a:r>
            <a:r>
              <a:rPr sz="2400" dirty="0">
                <a:solidFill>
                  <a:schemeClr val="tx2">
                    <a:lumMod val="50000"/>
                  </a:schemeClr>
                </a:solidFill>
                <a:latin typeface="Arial" panose="020B0604020202020204" pitchFamily="34" charset="0"/>
                <a:cs typeface="Arial" panose="020B0604020202020204" pitchFamily="34" charset="0"/>
              </a:rPr>
              <a:t>Counseling</a:t>
            </a:r>
          </a:p>
          <a:p>
            <a:pPr marL="355600" indent="-342900">
              <a:lnSpc>
                <a:spcPct val="100000"/>
              </a:lnSpc>
              <a:spcBef>
                <a:spcPts val="330"/>
              </a:spcBef>
              <a:buClr>
                <a:srgbClr val="00009A"/>
              </a:buClr>
              <a:buSzPct val="64285"/>
              <a:buChar char="•"/>
              <a:tabLst>
                <a:tab pos="355600" algn="l"/>
              </a:tabLst>
            </a:pPr>
            <a:r>
              <a:rPr sz="2400" dirty="0">
                <a:solidFill>
                  <a:schemeClr val="tx2">
                    <a:lumMod val="50000"/>
                  </a:schemeClr>
                </a:solidFill>
                <a:latin typeface="Arial" panose="020B0604020202020204" pitchFamily="34" charset="0"/>
                <a:cs typeface="Arial" panose="020B0604020202020204" pitchFamily="34" charset="0"/>
              </a:rPr>
              <a:t>Endocrinology</a:t>
            </a:r>
          </a:p>
          <a:p>
            <a:pPr marL="355600" indent="-342900">
              <a:lnSpc>
                <a:spcPct val="100000"/>
              </a:lnSpc>
              <a:spcBef>
                <a:spcPts val="335"/>
              </a:spcBef>
              <a:buClr>
                <a:srgbClr val="00009A"/>
              </a:buClr>
              <a:buSzPct val="64285"/>
              <a:buChar char="•"/>
              <a:tabLst>
                <a:tab pos="355600" algn="l"/>
              </a:tabLst>
            </a:pPr>
            <a:r>
              <a:rPr sz="2400" dirty="0">
                <a:solidFill>
                  <a:schemeClr val="tx2">
                    <a:lumMod val="50000"/>
                  </a:schemeClr>
                </a:solidFill>
                <a:latin typeface="Arial" panose="020B0604020202020204" pitchFamily="34" charset="0"/>
                <a:cs typeface="Arial" panose="020B0604020202020204" pitchFamily="34" charset="0"/>
              </a:rPr>
              <a:t>Ophthalmology</a:t>
            </a:r>
          </a:p>
          <a:p>
            <a:pPr marL="355600" indent="-342900">
              <a:lnSpc>
                <a:spcPct val="100000"/>
              </a:lnSpc>
              <a:spcBef>
                <a:spcPts val="340"/>
              </a:spcBef>
              <a:buClr>
                <a:srgbClr val="00009A"/>
              </a:buClr>
              <a:buSzPct val="64285"/>
              <a:buChar char="•"/>
              <a:tabLst>
                <a:tab pos="355600" algn="l"/>
              </a:tabLst>
            </a:pPr>
            <a:r>
              <a:rPr sz="2400" dirty="0">
                <a:solidFill>
                  <a:schemeClr val="tx2">
                    <a:lumMod val="50000"/>
                  </a:schemeClr>
                </a:solidFill>
                <a:latin typeface="Arial" panose="020B0604020202020204" pitchFamily="34" charset="0"/>
                <a:cs typeface="Arial" panose="020B0604020202020204" pitchFamily="34" charset="0"/>
              </a:rPr>
              <a:t>Neurology</a:t>
            </a:r>
          </a:p>
          <a:p>
            <a:pPr marL="355600" indent="-342900">
              <a:lnSpc>
                <a:spcPct val="100000"/>
              </a:lnSpc>
              <a:spcBef>
                <a:spcPts val="340"/>
              </a:spcBef>
              <a:buClr>
                <a:srgbClr val="00009A"/>
              </a:buClr>
              <a:buSzPct val="64285"/>
              <a:buChar char="•"/>
              <a:tabLst>
                <a:tab pos="355600" algn="l"/>
              </a:tabLst>
            </a:pPr>
            <a:r>
              <a:rPr sz="2400" spc="-5" dirty="0">
                <a:solidFill>
                  <a:schemeClr val="tx2">
                    <a:lumMod val="50000"/>
                  </a:schemeClr>
                </a:solidFill>
                <a:latin typeface="Arial" panose="020B0604020202020204" pitchFamily="34" charset="0"/>
                <a:cs typeface="Arial" panose="020B0604020202020204" pitchFamily="34" charset="0"/>
              </a:rPr>
              <a:t>Psychiatry</a:t>
            </a:r>
          </a:p>
          <a:p>
            <a:pPr>
              <a:lnSpc>
                <a:spcPct val="100000"/>
              </a:lnSpc>
              <a:spcBef>
                <a:spcPts val="10"/>
              </a:spcBef>
            </a:pPr>
            <a:endParaRPr sz="3650" dirty="0">
              <a:solidFill>
                <a:schemeClr val="tx2">
                  <a:lumMod val="50000"/>
                </a:schemeClr>
              </a:solidFill>
              <a:latin typeface="Times New Roman"/>
              <a:cs typeface="Times New Roman"/>
            </a:endParaRPr>
          </a:p>
        </p:txBody>
      </p:sp>
      <p:sp>
        <p:nvSpPr>
          <p:cNvPr id="6" name="object 6"/>
          <p:cNvSpPr txBox="1">
            <a:spLocks noGrp="1"/>
          </p:cNvSpPr>
          <p:nvPr>
            <p:ph type="ftr" sz="quarter" idx="11"/>
          </p:nvPr>
        </p:nvSpPr>
        <p:spPr>
          <a:xfrm>
            <a:off x="7384727" y="6553200"/>
            <a:ext cx="1622425" cy="166712"/>
          </a:xfrm>
          <a:prstGeom prst="rect">
            <a:avLst/>
          </a:prstGeom>
        </p:spPr>
        <p:txBody>
          <a:bodyPr vert="horz" wrap="square" lIns="0" tIns="0" rIns="0" bIns="0" rtlCol="0">
            <a:spAutoFit/>
          </a:bodyPr>
          <a:lstStyle/>
          <a:p>
            <a:pPr marL="12700">
              <a:lnSpc>
                <a:spcPts val="1260"/>
              </a:lnSpc>
            </a:pPr>
            <a:r>
              <a:rPr lang="en-US" spc="-5" dirty="0"/>
              <a:t>Copyright© 2019 NBCMI</a:t>
            </a:r>
            <a:endParaRPr spc="-5" dirty="0"/>
          </a:p>
        </p:txBody>
      </p:sp>
      <p:sp>
        <p:nvSpPr>
          <p:cNvPr id="3" name="object 3"/>
          <p:cNvSpPr txBox="1"/>
          <p:nvPr/>
        </p:nvSpPr>
        <p:spPr>
          <a:xfrm>
            <a:off x="4800600" y="1981200"/>
            <a:ext cx="3694429" cy="2808461"/>
          </a:xfrm>
          <a:prstGeom prst="rect">
            <a:avLst/>
          </a:prstGeom>
        </p:spPr>
        <p:txBody>
          <a:bodyPr vert="horz" wrap="square" lIns="0" tIns="0" rIns="0" bIns="0" rtlCol="0">
            <a:spAutoFit/>
          </a:bodyPr>
          <a:lstStyle/>
          <a:p>
            <a:pPr marL="355600" marR="289560" indent="-342900">
              <a:lnSpc>
                <a:spcPts val="3020"/>
              </a:lnSpc>
              <a:buClr>
                <a:srgbClr val="00009A"/>
              </a:buClr>
              <a:buSzPct val="64285"/>
              <a:buChar char="•"/>
              <a:tabLst>
                <a:tab pos="355600" algn="l"/>
              </a:tabLst>
            </a:pPr>
            <a:r>
              <a:rPr sz="2400" spc="-5" dirty="0">
                <a:solidFill>
                  <a:schemeClr val="tx2">
                    <a:lumMod val="50000"/>
                  </a:schemeClr>
                </a:solidFill>
                <a:latin typeface="Arial"/>
                <a:cs typeface="Arial"/>
              </a:rPr>
              <a:t>O</a:t>
            </a:r>
            <a:r>
              <a:rPr lang="en-US" sz="2400" spc="-5" dirty="0">
                <a:solidFill>
                  <a:schemeClr val="tx2">
                    <a:lumMod val="50000"/>
                  </a:schemeClr>
                </a:solidFill>
                <a:latin typeface="Arial"/>
                <a:cs typeface="Arial"/>
              </a:rPr>
              <a:t>b</a:t>
            </a:r>
            <a:r>
              <a:rPr sz="2400" spc="-5" dirty="0">
                <a:solidFill>
                  <a:schemeClr val="tx2">
                    <a:lumMod val="50000"/>
                  </a:schemeClr>
                </a:solidFill>
                <a:latin typeface="Arial"/>
                <a:cs typeface="Arial"/>
              </a:rPr>
              <a:t>/</a:t>
            </a:r>
            <a:r>
              <a:rPr sz="2400" spc="-5" dirty="0" err="1">
                <a:solidFill>
                  <a:schemeClr val="tx2">
                    <a:lumMod val="50000"/>
                  </a:schemeClr>
                </a:solidFill>
                <a:latin typeface="Arial"/>
                <a:cs typeface="Arial"/>
              </a:rPr>
              <a:t>G</a:t>
            </a:r>
            <a:r>
              <a:rPr lang="en-US" sz="2400" spc="-5" dirty="0" err="1">
                <a:solidFill>
                  <a:schemeClr val="tx2">
                    <a:lumMod val="50000"/>
                  </a:schemeClr>
                </a:solidFill>
                <a:latin typeface="Arial"/>
                <a:cs typeface="Arial"/>
              </a:rPr>
              <a:t>yn</a:t>
            </a:r>
            <a:r>
              <a:rPr sz="2400" spc="-5" dirty="0">
                <a:solidFill>
                  <a:schemeClr val="tx2">
                    <a:lumMod val="50000"/>
                  </a:schemeClr>
                </a:solidFill>
                <a:latin typeface="Arial"/>
                <a:cs typeface="Arial"/>
              </a:rPr>
              <a:t> </a:t>
            </a:r>
            <a:r>
              <a:rPr sz="2400" dirty="0">
                <a:solidFill>
                  <a:schemeClr val="tx2">
                    <a:lumMod val="50000"/>
                  </a:schemeClr>
                </a:solidFill>
                <a:latin typeface="Arial"/>
                <a:cs typeface="Arial"/>
              </a:rPr>
              <a:t>&amp;</a:t>
            </a:r>
            <a:r>
              <a:rPr sz="2400" spc="-85" dirty="0">
                <a:solidFill>
                  <a:schemeClr val="tx2">
                    <a:lumMod val="50000"/>
                  </a:schemeClr>
                </a:solidFill>
                <a:latin typeface="Arial"/>
                <a:cs typeface="Arial"/>
              </a:rPr>
              <a:t> </a:t>
            </a:r>
            <a:r>
              <a:rPr sz="2400" spc="-5" dirty="0">
                <a:solidFill>
                  <a:schemeClr val="tx2">
                    <a:lumMod val="50000"/>
                  </a:schemeClr>
                </a:solidFill>
                <a:latin typeface="Arial"/>
                <a:cs typeface="Arial"/>
              </a:rPr>
              <a:t>Genetic  </a:t>
            </a:r>
            <a:r>
              <a:rPr sz="2400" dirty="0">
                <a:solidFill>
                  <a:schemeClr val="tx2">
                    <a:lumMod val="50000"/>
                  </a:schemeClr>
                </a:solidFill>
                <a:latin typeface="Arial"/>
                <a:cs typeface="Arial"/>
              </a:rPr>
              <a:t>Counseling</a:t>
            </a:r>
          </a:p>
          <a:p>
            <a:pPr marL="355600" indent="-342900">
              <a:lnSpc>
                <a:spcPct val="100000"/>
              </a:lnSpc>
              <a:spcBef>
                <a:spcPts val="290"/>
              </a:spcBef>
              <a:buClr>
                <a:srgbClr val="00009A"/>
              </a:buClr>
              <a:buSzPct val="64285"/>
              <a:buChar char="•"/>
              <a:tabLst>
                <a:tab pos="355600" algn="l"/>
              </a:tabLst>
            </a:pPr>
            <a:r>
              <a:rPr sz="2400" spc="-5" dirty="0">
                <a:solidFill>
                  <a:schemeClr val="tx2">
                    <a:lumMod val="50000"/>
                  </a:schemeClr>
                </a:solidFill>
                <a:latin typeface="Arial"/>
                <a:cs typeface="Arial"/>
              </a:rPr>
              <a:t>ENT</a:t>
            </a:r>
            <a:endParaRPr sz="2400" dirty="0">
              <a:solidFill>
                <a:schemeClr val="tx2">
                  <a:lumMod val="50000"/>
                </a:schemeClr>
              </a:solidFill>
              <a:latin typeface="Arial"/>
              <a:cs typeface="Arial"/>
            </a:endParaRPr>
          </a:p>
          <a:p>
            <a:pPr marL="355600" indent="-342900">
              <a:lnSpc>
                <a:spcPct val="100000"/>
              </a:lnSpc>
              <a:spcBef>
                <a:spcPts val="340"/>
              </a:spcBef>
              <a:buClr>
                <a:srgbClr val="00009A"/>
              </a:buClr>
              <a:buSzPct val="64285"/>
              <a:buChar char="•"/>
              <a:tabLst>
                <a:tab pos="355600" algn="l"/>
              </a:tabLst>
            </a:pPr>
            <a:r>
              <a:rPr sz="2400" dirty="0">
                <a:solidFill>
                  <a:schemeClr val="tx2">
                    <a:lumMod val="50000"/>
                  </a:schemeClr>
                </a:solidFill>
                <a:latin typeface="Arial"/>
                <a:cs typeface="Arial"/>
              </a:rPr>
              <a:t>Pediatrics</a:t>
            </a:r>
          </a:p>
          <a:p>
            <a:pPr marL="355600" indent="-342900">
              <a:lnSpc>
                <a:spcPct val="100000"/>
              </a:lnSpc>
              <a:spcBef>
                <a:spcPts val="340"/>
              </a:spcBef>
              <a:buClr>
                <a:srgbClr val="00009A"/>
              </a:buClr>
              <a:buSzPct val="64285"/>
              <a:buChar char="•"/>
              <a:tabLst>
                <a:tab pos="355600" algn="l"/>
              </a:tabLst>
            </a:pPr>
            <a:r>
              <a:rPr sz="2400" dirty="0">
                <a:solidFill>
                  <a:schemeClr val="tx2">
                    <a:lumMod val="50000"/>
                  </a:schemeClr>
                </a:solidFill>
                <a:latin typeface="Arial"/>
                <a:cs typeface="Arial"/>
              </a:rPr>
              <a:t>Emergency</a:t>
            </a:r>
            <a:r>
              <a:rPr sz="2400" spc="-90" dirty="0">
                <a:solidFill>
                  <a:schemeClr val="tx2">
                    <a:lumMod val="50000"/>
                  </a:schemeClr>
                </a:solidFill>
                <a:latin typeface="Arial"/>
                <a:cs typeface="Arial"/>
              </a:rPr>
              <a:t> </a:t>
            </a:r>
            <a:r>
              <a:rPr sz="2400" dirty="0">
                <a:solidFill>
                  <a:schemeClr val="tx2">
                    <a:lumMod val="50000"/>
                  </a:schemeClr>
                </a:solidFill>
                <a:latin typeface="Arial"/>
                <a:cs typeface="Arial"/>
              </a:rPr>
              <a:t>medicine</a:t>
            </a:r>
          </a:p>
          <a:p>
            <a:pPr marL="355600" indent="-342900">
              <a:lnSpc>
                <a:spcPct val="100000"/>
              </a:lnSpc>
              <a:spcBef>
                <a:spcPts val="335"/>
              </a:spcBef>
              <a:buClr>
                <a:srgbClr val="00009A"/>
              </a:buClr>
              <a:buSzPct val="64285"/>
              <a:buChar char="•"/>
              <a:tabLst>
                <a:tab pos="355600" algn="l"/>
              </a:tabLst>
            </a:pPr>
            <a:r>
              <a:rPr sz="2400" dirty="0">
                <a:solidFill>
                  <a:schemeClr val="tx2">
                    <a:lumMod val="50000"/>
                  </a:schemeClr>
                </a:solidFill>
                <a:latin typeface="Arial"/>
                <a:cs typeface="Arial"/>
              </a:rPr>
              <a:t>Oncology</a:t>
            </a:r>
          </a:p>
          <a:p>
            <a:pPr marL="355600" indent="-342900">
              <a:lnSpc>
                <a:spcPct val="100000"/>
              </a:lnSpc>
              <a:spcBef>
                <a:spcPts val="340"/>
              </a:spcBef>
              <a:buClr>
                <a:srgbClr val="00009A"/>
              </a:buClr>
              <a:buSzPct val="64285"/>
              <a:buChar char="•"/>
              <a:tabLst>
                <a:tab pos="355600" algn="l"/>
              </a:tabLst>
            </a:pPr>
            <a:r>
              <a:rPr sz="2400" dirty="0">
                <a:solidFill>
                  <a:schemeClr val="tx2">
                    <a:lumMod val="50000"/>
                  </a:schemeClr>
                </a:solidFill>
                <a:latin typeface="Arial"/>
                <a:cs typeface="Arial"/>
              </a:rPr>
              <a:t>Surgery</a:t>
            </a:r>
          </a:p>
        </p:txBody>
      </p:sp>
      <p:pic>
        <p:nvPicPr>
          <p:cNvPr id="8" name="Picture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62600" y="100876"/>
            <a:ext cx="3444552" cy="1342792"/>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066799" y="457866"/>
            <a:ext cx="7418803" cy="492443"/>
          </a:xfrm>
        </p:spPr>
        <p:txBody>
          <a:bodyPr>
            <a:noAutofit/>
          </a:bodyPr>
          <a:lstStyle/>
          <a:p>
            <a:r>
              <a:rPr lang="en-US" sz="3600" dirty="0">
                <a:latin typeface="Arial" panose="020B0604020202020204" pitchFamily="34" charset="0"/>
                <a:cs typeface="Arial" panose="020B0604020202020204" pitchFamily="34" charset="0"/>
              </a:rPr>
              <a:t>Taking the oral exam:</a:t>
            </a:r>
          </a:p>
        </p:txBody>
      </p:sp>
      <p:sp>
        <p:nvSpPr>
          <p:cNvPr id="7" name="object 7"/>
          <p:cNvSpPr txBox="1">
            <a:spLocks noGrp="1"/>
          </p:cNvSpPr>
          <p:nvPr>
            <p:ph type="ftr" sz="quarter" idx="11"/>
          </p:nvPr>
        </p:nvSpPr>
        <p:spPr>
          <a:xfrm>
            <a:off x="7113523" y="6629400"/>
            <a:ext cx="2030477" cy="166712"/>
          </a:xfrm>
          <a:prstGeom prst="rect">
            <a:avLst/>
          </a:prstGeom>
        </p:spPr>
        <p:txBody>
          <a:bodyPr vert="horz" wrap="square" lIns="0" tIns="0" rIns="0" bIns="0" rtlCol="0">
            <a:spAutoFit/>
          </a:bodyPr>
          <a:lstStyle/>
          <a:p>
            <a:pPr marL="12700">
              <a:lnSpc>
                <a:spcPts val="1260"/>
              </a:lnSpc>
            </a:pPr>
            <a:r>
              <a:rPr lang="en-US" spc="-5" dirty="0"/>
              <a:t>Copyright © 2019 NBCMI</a:t>
            </a:r>
            <a:endParaRPr spc="-5" dirty="0"/>
          </a:p>
        </p:txBody>
      </p:sp>
      <p:sp>
        <p:nvSpPr>
          <p:cNvPr id="5" name="object 5"/>
          <p:cNvSpPr txBox="1"/>
          <p:nvPr/>
        </p:nvSpPr>
        <p:spPr>
          <a:xfrm>
            <a:off x="581055" y="1108133"/>
            <a:ext cx="8302500" cy="5226559"/>
          </a:xfrm>
          <a:prstGeom prst="rect">
            <a:avLst/>
          </a:prstGeom>
        </p:spPr>
        <p:txBody>
          <a:bodyPr vert="horz" wrap="square" lIns="0" tIns="0" rIns="0" bIns="0" rtlCol="0">
            <a:spAutoFit/>
          </a:bodyPr>
          <a:lstStyle/>
          <a:p>
            <a:pPr marL="12700" marR="5080">
              <a:lnSpc>
                <a:spcPct val="100000"/>
              </a:lnSpc>
              <a:buClr>
                <a:srgbClr val="00009A"/>
              </a:buClr>
              <a:buSzPct val="64285"/>
              <a:tabLst>
                <a:tab pos="469900" algn="l"/>
              </a:tabLst>
            </a:pPr>
            <a:r>
              <a:rPr lang="en-US" b="1" dirty="0">
                <a:solidFill>
                  <a:schemeClr val="tx2">
                    <a:lumMod val="50000"/>
                  </a:schemeClr>
                </a:solidFill>
                <a:latin typeface="Arial"/>
                <a:cs typeface="Arial"/>
              </a:rPr>
              <a:t>	Testing site or at home using </a:t>
            </a:r>
            <a:r>
              <a:rPr lang="en-US" b="1" dirty="0" err="1">
                <a:solidFill>
                  <a:schemeClr val="tx2">
                    <a:lumMod val="50000"/>
                  </a:schemeClr>
                </a:solidFill>
                <a:latin typeface="Arial"/>
                <a:cs typeface="Arial"/>
              </a:rPr>
              <a:t>ProctorU</a:t>
            </a:r>
            <a:r>
              <a:rPr lang="en-US" b="1" dirty="0">
                <a:solidFill>
                  <a:schemeClr val="tx2">
                    <a:lumMod val="50000"/>
                  </a:schemeClr>
                </a:solidFill>
                <a:latin typeface="Arial"/>
                <a:cs typeface="Arial"/>
              </a:rPr>
              <a:t>. </a:t>
            </a:r>
          </a:p>
          <a:p>
            <a:pPr marL="927100" marR="5080" lvl="1" indent="-457200">
              <a:buClr>
                <a:srgbClr val="00009A"/>
              </a:buClr>
              <a:buSzPct val="64285"/>
              <a:buChar char="•"/>
              <a:tabLst>
                <a:tab pos="469900" algn="l"/>
              </a:tabLst>
            </a:pPr>
            <a:r>
              <a:rPr lang="en-US" dirty="0">
                <a:solidFill>
                  <a:schemeClr val="tx2">
                    <a:lumMod val="50000"/>
                  </a:schemeClr>
                </a:solidFill>
                <a:latin typeface="Arial"/>
                <a:cs typeface="Arial"/>
              </a:rPr>
              <a:t>Sites around the country and Canada</a:t>
            </a:r>
          </a:p>
          <a:p>
            <a:pPr marL="469900" marR="5080" lvl="1">
              <a:buClr>
                <a:srgbClr val="00009A"/>
              </a:buClr>
              <a:buSzPct val="64285"/>
              <a:tabLst>
                <a:tab pos="469900" algn="l"/>
              </a:tabLst>
            </a:pPr>
            <a:endParaRPr lang="en-US" dirty="0">
              <a:solidFill>
                <a:schemeClr val="tx2">
                  <a:lumMod val="50000"/>
                </a:schemeClr>
              </a:solidFill>
              <a:latin typeface="Arial"/>
              <a:cs typeface="Arial"/>
            </a:endParaRPr>
          </a:p>
          <a:p>
            <a:pPr marL="12700" marR="5080" lvl="1">
              <a:buClr>
                <a:srgbClr val="00009A"/>
              </a:buClr>
              <a:buSzPct val="64285"/>
              <a:tabLst>
                <a:tab pos="469900" algn="l"/>
              </a:tabLst>
            </a:pPr>
            <a:r>
              <a:rPr lang="en-US" b="1" dirty="0">
                <a:solidFill>
                  <a:schemeClr val="tx2">
                    <a:lumMod val="50000"/>
                  </a:schemeClr>
                </a:solidFill>
                <a:latin typeface="Arial"/>
                <a:cs typeface="Arial"/>
              </a:rPr>
              <a:t>	Length of time: </a:t>
            </a:r>
            <a:r>
              <a:rPr lang="en-US" dirty="0">
                <a:solidFill>
                  <a:schemeClr val="tx2">
                    <a:lumMod val="50000"/>
                  </a:schemeClr>
                </a:solidFill>
                <a:latin typeface="Arial"/>
                <a:cs typeface="Arial"/>
              </a:rPr>
              <a:t>45 minutes to an hour</a:t>
            </a:r>
            <a:r>
              <a:rPr dirty="0">
                <a:solidFill>
                  <a:schemeClr val="tx2">
                    <a:lumMod val="50000"/>
                  </a:schemeClr>
                </a:solidFill>
                <a:latin typeface="Arial"/>
                <a:cs typeface="Arial"/>
              </a:rPr>
              <a:t>  </a:t>
            </a:r>
            <a:endParaRPr lang="en-US" dirty="0">
              <a:solidFill>
                <a:schemeClr val="tx2">
                  <a:lumMod val="50000"/>
                </a:schemeClr>
              </a:solidFill>
              <a:latin typeface="Arial"/>
              <a:cs typeface="Arial"/>
            </a:endParaRPr>
          </a:p>
          <a:p>
            <a:pPr marL="469900" marR="5080" lvl="1" indent="-457200">
              <a:buClr>
                <a:srgbClr val="00009A"/>
              </a:buClr>
              <a:buSzPct val="64285"/>
              <a:buFontTx/>
              <a:buChar char="•"/>
              <a:tabLst>
                <a:tab pos="469900" algn="l"/>
              </a:tabLst>
            </a:pPr>
            <a:endParaRPr lang="en-US" dirty="0">
              <a:solidFill>
                <a:schemeClr val="tx2">
                  <a:lumMod val="50000"/>
                </a:schemeClr>
              </a:solidFill>
              <a:latin typeface="Arial"/>
              <a:cs typeface="Arial"/>
            </a:endParaRPr>
          </a:p>
          <a:p>
            <a:pPr marL="927100" marR="5080" lvl="2" indent="-457200">
              <a:buClr>
                <a:srgbClr val="00009A"/>
              </a:buClr>
              <a:buSzPct val="64285"/>
              <a:buFontTx/>
              <a:buChar char="•"/>
              <a:tabLst>
                <a:tab pos="469900" algn="l"/>
              </a:tabLst>
            </a:pPr>
            <a:r>
              <a:rPr lang="en-US" dirty="0">
                <a:solidFill>
                  <a:schemeClr val="tx2">
                    <a:lumMod val="50000"/>
                  </a:schemeClr>
                </a:solidFill>
                <a:latin typeface="Arial"/>
                <a:cs typeface="Arial"/>
              </a:rPr>
              <a:t>2 sight translations - 10</a:t>
            </a:r>
            <a:r>
              <a:rPr lang="en-US" spc="-80" dirty="0">
                <a:solidFill>
                  <a:schemeClr val="tx2">
                    <a:lumMod val="50000"/>
                  </a:schemeClr>
                </a:solidFill>
                <a:latin typeface="Arial"/>
                <a:cs typeface="Arial"/>
              </a:rPr>
              <a:t> mi</a:t>
            </a:r>
            <a:r>
              <a:rPr lang="en-US" dirty="0">
                <a:solidFill>
                  <a:schemeClr val="tx2">
                    <a:lumMod val="50000"/>
                  </a:schemeClr>
                </a:solidFill>
                <a:latin typeface="Arial"/>
                <a:cs typeface="Arial"/>
              </a:rPr>
              <a:t>nutes</a:t>
            </a:r>
          </a:p>
          <a:p>
            <a:pPr marL="962659" marR="2205990" lvl="1" indent="-492759">
              <a:lnSpc>
                <a:spcPct val="120200"/>
              </a:lnSpc>
              <a:buClr>
                <a:srgbClr val="00009A"/>
              </a:buClr>
              <a:buSzPct val="64285"/>
              <a:buFontTx/>
              <a:buChar char="•"/>
              <a:tabLst>
                <a:tab pos="469900" algn="l"/>
                <a:tab pos="3669665" algn="l"/>
              </a:tabLst>
            </a:pPr>
            <a:r>
              <a:rPr lang="en-US" dirty="0">
                <a:solidFill>
                  <a:schemeClr val="tx2">
                    <a:lumMod val="50000"/>
                  </a:schemeClr>
                </a:solidFill>
                <a:latin typeface="Arial"/>
                <a:cs typeface="Arial"/>
              </a:rPr>
              <a:t>12 mini-scenarios - 30</a:t>
            </a:r>
            <a:r>
              <a:rPr lang="en-US" spc="-95" dirty="0">
                <a:solidFill>
                  <a:schemeClr val="tx2">
                    <a:lumMod val="50000"/>
                  </a:schemeClr>
                </a:solidFill>
                <a:latin typeface="Arial"/>
                <a:cs typeface="Arial"/>
              </a:rPr>
              <a:t> min</a:t>
            </a:r>
            <a:r>
              <a:rPr lang="en-US" dirty="0">
                <a:solidFill>
                  <a:schemeClr val="tx2">
                    <a:lumMod val="50000"/>
                  </a:schemeClr>
                </a:solidFill>
                <a:latin typeface="Arial"/>
                <a:cs typeface="Arial"/>
              </a:rPr>
              <a:t>utes</a:t>
            </a:r>
          </a:p>
          <a:p>
            <a:pPr marL="962659" marR="2205990" lvl="1" indent="-492759">
              <a:lnSpc>
                <a:spcPct val="120200"/>
              </a:lnSpc>
              <a:buClr>
                <a:srgbClr val="00009A"/>
              </a:buClr>
              <a:buSzPct val="64285"/>
              <a:buChar char="•"/>
              <a:tabLst>
                <a:tab pos="469900" algn="l"/>
                <a:tab pos="3669665" algn="l"/>
              </a:tabLst>
            </a:pPr>
            <a:r>
              <a:rPr lang="en-US" dirty="0" smtClean="0">
                <a:solidFill>
                  <a:schemeClr val="tx2">
                    <a:lumMod val="50000"/>
                  </a:schemeClr>
                </a:solidFill>
                <a:latin typeface="Arial"/>
                <a:cs typeface="Arial"/>
              </a:rPr>
              <a:t>Unlimited </a:t>
            </a:r>
            <a:r>
              <a:rPr lang="en-US" dirty="0">
                <a:solidFill>
                  <a:schemeClr val="tx2">
                    <a:lumMod val="50000"/>
                  </a:schemeClr>
                </a:solidFill>
                <a:latin typeface="Arial"/>
                <a:cs typeface="Arial"/>
              </a:rPr>
              <a:t>time </a:t>
            </a:r>
            <a:r>
              <a:rPr lang="en-US" b="1" dirty="0">
                <a:solidFill>
                  <a:schemeClr val="tx2">
                    <a:lumMod val="60000"/>
                    <a:lumOff val="40000"/>
                  </a:schemeClr>
                </a:solidFill>
                <a:latin typeface="Arial"/>
                <a:cs typeface="Arial"/>
              </a:rPr>
              <a:t>to read </a:t>
            </a:r>
            <a:r>
              <a:rPr lang="en-US" dirty="0">
                <a:solidFill>
                  <a:schemeClr val="tx2">
                    <a:lumMod val="50000"/>
                  </a:schemeClr>
                </a:solidFill>
                <a:latin typeface="Arial"/>
                <a:cs typeface="Arial"/>
              </a:rPr>
              <a:t>the directions and </a:t>
            </a:r>
            <a:r>
              <a:rPr lang="en-US" b="1" dirty="0">
                <a:solidFill>
                  <a:schemeClr val="tx2">
                    <a:lumMod val="60000"/>
                    <a:lumOff val="40000"/>
                  </a:schemeClr>
                </a:solidFill>
                <a:latin typeface="Arial"/>
                <a:cs typeface="Arial"/>
              </a:rPr>
              <a:t>listen to </a:t>
            </a:r>
            <a:r>
              <a:rPr lang="en-US" dirty="0">
                <a:solidFill>
                  <a:schemeClr val="tx2">
                    <a:lumMod val="50000"/>
                  </a:schemeClr>
                </a:solidFill>
                <a:latin typeface="Arial"/>
                <a:cs typeface="Arial"/>
              </a:rPr>
              <a:t>the examples</a:t>
            </a:r>
            <a:endParaRPr dirty="0">
              <a:solidFill>
                <a:schemeClr val="tx2">
                  <a:lumMod val="50000"/>
                </a:schemeClr>
              </a:solidFill>
              <a:latin typeface="Arial"/>
              <a:cs typeface="Arial"/>
            </a:endParaRPr>
          </a:p>
          <a:p>
            <a:pPr marL="12700" marR="415925">
              <a:lnSpc>
                <a:spcPct val="100000"/>
              </a:lnSpc>
              <a:spcBef>
                <a:spcPts val="675"/>
              </a:spcBef>
              <a:buClr>
                <a:srgbClr val="00009A"/>
              </a:buClr>
              <a:buSzPct val="64285"/>
              <a:tabLst>
                <a:tab pos="469900" algn="l"/>
              </a:tabLst>
            </a:pPr>
            <a:r>
              <a:rPr lang="en-US" b="1" dirty="0">
                <a:solidFill>
                  <a:schemeClr val="tx2">
                    <a:lumMod val="50000"/>
                  </a:schemeClr>
                </a:solidFill>
                <a:latin typeface="Arial"/>
                <a:cs typeface="Arial"/>
              </a:rPr>
              <a:t>	Taking the exam:</a:t>
            </a:r>
          </a:p>
          <a:p>
            <a:pPr marL="927100" marR="415925" lvl="1" indent="-457200">
              <a:spcBef>
                <a:spcPts val="675"/>
              </a:spcBef>
              <a:buClr>
                <a:srgbClr val="00009A"/>
              </a:buClr>
              <a:buSzPct val="64285"/>
              <a:buChar char="•"/>
              <a:tabLst>
                <a:tab pos="469900" algn="l"/>
              </a:tabLst>
            </a:pPr>
            <a:r>
              <a:rPr lang="en-US" dirty="0">
                <a:solidFill>
                  <a:schemeClr val="tx2">
                    <a:lumMod val="50000"/>
                  </a:schemeClr>
                </a:solidFill>
                <a:latin typeface="Arial"/>
                <a:cs typeface="Arial"/>
              </a:rPr>
              <a:t>On a PC computer, with headset and mic</a:t>
            </a:r>
          </a:p>
          <a:p>
            <a:pPr marL="927100" marR="415925" lvl="1" indent="-457200">
              <a:spcBef>
                <a:spcPts val="675"/>
              </a:spcBef>
              <a:buClr>
                <a:srgbClr val="00009A"/>
              </a:buClr>
              <a:buSzPct val="64285"/>
              <a:buChar char="•"/>
              <a:tabLst>
                <a:tab pos="469900" algn="l"/>
              </a:tabLst>
            </a:pPr>
            <a:r>
              <a:rPr lang="en-US" dirty="0">
                <a:solidFill>
                  <a:schemeClr val="tx2">
                    <a:lumMod val="50000"/>
                  </a:schemeClr>
                </a:solidFill>
                <a:latin typeface="Arial"/>
                <a:cs typeface="Arial"/>
              </a:rPr>
              <a:t>Starts with a system check &amp; set up </a:t>
            </a:r>
          </a:p>
          <a:p>
            <a:pPr marL="927100" marR="415925" lvl="1" indent="-457200">
              <a:spcBef>
                <a:spcPts val="675"/>
              </a:spcBef>
              <a:buClr>
                <a:srgbClr val="00009A"/>
              </a:buClr>
              <a:buSzPct val="64285"/>
              <a:buChar char="•"/>
              <a:tabLst>
                <a:tab pos="469900" algn="l"/>
              </a:tabLst>
            </a:pPr>
            <a:r>
              <a:rPr lang="en-US" dirty="0">
                <a:solidFill>
                  <a:schemeClr val="tx2">
                    <a:lumMod val="50000"/>
                  </a:schemeClr>
                </a:solidFill>
                <a:latin typeface="Arial"/>
                <a:cs typeface="Arial"/>
              </a:rPr>
              <a:t>Segments are timed</a:t>
            </a:r>
          </a:p>
          <a:p>
            <a:pPr marL="12700" marR="415925">
              <a:spcBef>
                <a:spcPts val="675"/>
              </a:spcBef>
              <a:buClr>
                <a:srgbClr val="00009A"/>
              </a:buClr>
              <a:buSzPct val="64285"/>
              <a:tabLst>
                <a:tab pos="469900" algn="l"/>
              </a:tabLst>
            </a:pPr>
            <a:r>
              <a:rPr lang="en-US" b="1" dirty="0">
                <a:solidFill>
                  <a:schemeClr val="tx2">
                    <a:lumMod val="50000"/>
                  </a:schemeClr>
                </a:solidFill>
                <a:latin typeface="Arial"/>
                <a:cs typeface="Arial"/>
              </a:rPr>
              <a:t>	Materials allowed:</a:t>
            </a:r>
          </a:p>
          <a:p>
            <a:pPr marL="927100" marR="415925" lvl="1" indent="-457200">
              <a:spcBef>
                <a:spcPts val="675"/>
              </a:spcBef>
              <a:buClr>
                <a:srgbClr val="00009A"/>
              </a:buClr>
              <a:buSzPct val="64285"/>
              <a:buChar char="•"/>
              <a:tabLst>
                <a:tab pos="469900" algn="l"/>
              </a:tabLst>
            </a:pPr>
            <a:r>
              <a:rPr lang="en-US" dirty="0">
                <a:solidFill>
                  <a:schemeClr val="tx2">
                    <a:lumMod val="50000"/>
                  </a:schemeClr>
                </a:solidFill>
                <a:latin typeface="Arial"/>
                <a:cs typeface="Arial"/>
              </a:rPr>
              <a:t>Pencil/Pen and paper for note taking</a:t>
            </a:r>
          </a:p>
          <a:p>
            <a:pPr marL="927100" marR="415925" lvl="1" indent="-457200">
              <a:spcBef>
                <a:spcPts val="675"/>
              </a:spcBef>
              <a:buClr>
                <a:srgbClr val="00009A"/>
              </a:buClr>
              <a:buSzPct val="64285"/>
              <a:buChar char="•"/>
              <a:tabLst>
                <a:tab pos="469900" algn="l"/>
              </a:tabLst>
            </a:pPr>
            <a:r>
              <a:rPr lang="en-US" dirty="0">
                <a:solidFill>
                  <a:schemeClr val="tx2">
                    <a:lumMod val="50000"/>
                  </a:schemeClr>
                </a:solidFill>
                <a:latin typeface="Arial"/>
                <a:cs typeface="Arial"/>
              </a:rPr>
              <a:t>One dictionary (nothing electronic allowed)</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22226" y="3292131"/>
            <a:ext cx="2572871" cy="228600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10" name="Picture 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2600" y="100876"/>
            <a:ext cx="3444552" cy="1342792"/>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ftr" sz="quarter" idx="11"/>
          </p:nvPr>
        </p:nvSpPr>
        <p:spPr>
          <a:xfrm>
            <a:off x="7010400" y="6553200"/>
            <a:ext cx="2563877" cy="166712"/>
          </a:xfrm>
          <a:prstGeom prst="rect">
            <a:avLst/>
          </a:prstGeom>
        </p:spPr>
        <p:txBody>
          <a:bodyPr vert="horz" wrap="square" lIns="0" tIns="0" rIns="0" bIns="0" rtlCol="0">
            <a:spAutoFit/>
          </a:bodyPr>
          <a:lstStyle/>
          <a:p>
            <a:pPr marL="12700">
              <a:lnSpc>
                <a:spcPts val="1260"/>
              </a:lnSpc>
            </a:pPr>
            <a:r>
              <a:rPr lang="en-US" spc="-5" dirty="0"/>
              <a:t>Copyright © 2019 NBCMI</a:t>
            </a:r>
            <a:endParaRPr spc="-5" dirty="0"/>
          </a:p>
        </p:txBody>
      </p:sp>
      <p:sp>
        <p:nvSpPr>
          <p:cNvPr id="5" name="object 5"/>
          <p:cNvSpPr txBox="1"/>
          <p:nvPr/>
        </p:nvSpPr>
        <p:spPr>
          <a:xfrm>
            <a:off x="990600" y="1456469"/>
            <a:ext cx="7966993" cy="5201424"/>
          </a:xfrm>
          <a:prstGeom prst="rect">
            <a:avLst/>
          </a:prstGeom>
        </p:spPr>
        <p:txBody>
          <a:bodyPr vert="horz" wrap="square" lIns="0" tIns="0" rIns="0" bIns="0" rtlCol="0">
            <a:spAutoFit/>
          </a:bodyPr>
          <a:lstStyle/>
          <a:p>
            <a:pPr marL="12700" marR="5080">
              <a:buClr>
                <a:srgbClr val="00009A"/>
              </a:buClr>
              <a:buSzPct val="64285"/>
              <a:tabLst>
                <a:tab pos="469900" algn="l"/>
              </a:tabLst>
            </a:pPr>
            <a:r>
              <a:rPr lang="en-US" sz="2400" b="1" dirty="0">
                <a:solidFill>
                  <a:schemeClr val="tx2">
                    <a:lumMod val="50000"/>
                  </a:schemeClr>
                </a:solidFill>
                <a:latin typeface="Arial"/>
                <a:cs typeface="Arial"/>
              </a:rPr>
              <a:t>EXPECTATIONS:</a:t>
            </a:r>
          </a:p>
          <a:p>
            <a:pPr marL="469900" marR="5080" indent="-457200">
              <a:buClr>
                <a:srgbClr val="00009A"/>
              </a:buClr>
              <a:buSzPct val="64285"/>
              <a:buChar char="•"/>
              <a:tabLst>
                <a:tab pos="469900" algn="l"/>
              </a:tabLst>
            </a:pPr>
            <a:r>
              <a:rPr lang="en-US" sz="2400" dirty="0">
                <a:solidFill>
                  <a:schemeClr val="tx2">
                    <a:lumMod val="50000"/>
                  </a:schemeClr>
                </a:solidFill>
                <a:latin typeface="Arial"/>
                <a:cs typeface="Arial"/>
              </a:rPr>
              <a:t>Interpret accurately and clearly, reflecting the speaker’s tone</a:t>
            </a:r>
          </a:p>
          <a:p>
            <a:pPr marL="469900" marR="5080" indent="-457200">
              <a:buClr>
                <a:srgbClr val="00009A"/>
              </a:buClr>
              <a:buSzPct val="64285"/>
              <a:buChar char="•"/>
              <a:tabLst>
                <a:tab pos="469900" algn="l"/>
              </a:tabLst>
            </a:pPr>
            <a:r>
              <a:rPr lang="en-US" sz="2400" dirty="0">
                <a:solidFill>
                  <a:schemeClr val="tx2">
                    <a:lumMod val="50000"/>
                  </a:schemeClr>
                </a:solidFill>
                <a:latin typeface="Arial"/>
                <a:cs typeface="Arial"/>
              </a:rPr>
              <a:t>Maintain the register and style of the speaker</a:t>
            </a:r>
          </a:p>
          <a:p>
            <a:pPr marL="469900" marR="5080" indent="-457200">
              <a:buClr>
                <a:srgbClr val="00009A"/>
              </a:buClr>
              <a:buSzPct val="64285"/>
              <a:buChar char="•"/>
              <a:tabLst>
                <a:tab pos="469900" algn="l"/>
              </a:tabLst>
            </a:pPr>
            <a:r>
              <a:rPr lang="en-US" sz="2400" dirty="0">
                <a:solidFill>
                  <a:schemeClr val="tx2">
                    <a:lumMod val="50000"/>
                  </a:schemeClr>
                </a:solidFill>
                <a:latin typeface="Arial"/>
                <a:cs typeface="Arial"/>
              </a:rPr>
              <a:t>Use appropriate grammar and syntax</a:t>
            </a:r>
          </a:p>
          <a:p>
            <a:pPr marL="469900" marR="5080" indent="-457200">
              <a:buClr>
                <a:srgbClr val="00009A"/>
              </a:buClr>
              <a:buSzPct val="64285"/>
              <a:buChar char="•"/>
              <a:tabLst>
                <a:tab pos="469900" algn="l"/>
              </a:tabLst>
            </a:pPr>
            <a:r>
              <a:rPr lang="en-US" sz="2400" dirty="0">
                <a:solidFill>
                  <a:schemeClr val="tx2">
                    <a:lumMod val="50000"/>
                  </a:schemeClr>
                </a:solidFill>
                <a:latin typeface="Arial"/>
                <a:cs typeface="Arial"/>
              </a:rPr>
              <a:t>Deliver the renditions at an even pace of delivery and with a professional demeanor</a:t>
            </a:r>
          </a:p>
          <a:p>
            <a:pPr marL="469900" marR="5080" indent="-457200">
              <a:buClr>
                <a:srgbClr val="00009A"/>
              </a:buClr>
              <a:buSzPct val="64285"/>
              <a:buChar char="•"/>
              <a:tabLst>
                <a:tab pos="469900" algn="l"/>
              </a:tabLst>
            </a:pPr>
            <a:r>
              <a:rPr lang="en-US" sz="2400" dirty="0">
                <a:solidFill>
                  <a:schemeClr val="tx2">
                    <a:lumMod val="50000"/>
                  </a:schemeClr>
                </a:solidFill>
                <a:latin typeface="Arial"/>
                <a:cs typeface="Arial"/>
              </a:rPr>
              <a:t>Adhere to the correct interpreting protocol for the medical field, which is first person interpreting, or direct speech</a:t>
            </a:r>
          </a:p>
          <a:p>
            <a:pPr marL="469900" marR="5080" indent="-457200">
              <a:buClr>
                <a:srgbClr val="00009A"/>
              </a:buClr>
              <a:buSzPct val="64285"/>
              <a:buChar char="•"/>
              <a:tabLst>
                <a:tab pos="469900" algn="l"/>
              </a:tabLst>
            </a:pPr>
            <a:r>
              <a:rPr lang="en-US" sz="2400" dirty="0">
                <a:solidFill>
                  <a:schemeClr val="tx2">
                    <a:lumMod val="50000"/>
                  </a:schemeClr>
                </a:solidFill>
                <a:latin typeface="Arial"/>
                <a:cs typeface="Arial"/>
              </a:rPr>
              <a:t>Interpret without summarizing or paraphrasing, or adding or omitting any information provided</a:t>
            </a:r>
          </a:p>
          <a:p>
            <a:pPr marL="469900" marR="5080" indent="-457200">
              <a:buClr>
                <a:srgbClr val="00009A"/>
              </a:buClr>
              <a:buSzPct val="64285"/>
              <a:buChar char="•"/>
              <a:tabLst>
                <a:tab pos="469900" algn="l"/>
              </a:tabLst>
            </a:pPr>
            <a:endParaRPr lang="en-US" sz="2000" dirty="0">
              <a:solidFill>
                <a:schemeClr val="tx2">
                  <a:lumMod val="50000"/>
                </a:schemeClr>
              </a:solidFill>
              <a:latin typeface="Arial"/>
              <a:cs typeface="Arial"/>
            </a:endParaRPr>
          </a:p>
          <a:p>
            <a:pPr marL="469900" marR="5080" indent="-457200">
              <a:lnSpc>
                <a:spcPct val="150000"/>
              </a:lnSpc>
              <a:buClr>
                <a:srgbClr val="00009A"/>
              </a:buClr>
              <a:buSzPct val="64285"/>
              <a:buChar char="•"/>
              <a:tabLst>
                <a:tab pos="469900" algn="l"/>
              </a:tabLst>
            </a:pPr>
            <a:endParaRPr lang="en-US" sz="2000" dirty="0">
              <a:solidFill>
                <a:schemeClr val="tx2">
                  <a:lumMod val="50000"/>
                </a:schemeClr>
              </a:solidFill>
              <a:latin typeface="Arial"/>
              <a:cs typeface="Arial"/>
            </a:endParaRPr>
          </a:p>
        </p:txBody>
      </p:sp>
      <p:pic>
        <p:nvPicPr>
          <p:cNvPr id="9" name="Picture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62600" y="100876"/>
            <a:ext cx="3444552" cy="1342792"/>
          </a:xfrm>
          <a:prstGeom prst="rect">
            <a:avLst/>
          </a:prstGeom>
          <a:noFill/>
          <a:ln>
            <a:noFill/>
          </a:ln>
        </p:spPr>
      </p:pic>
      <p:sp>
        <p:nvSpPr>
          <p:cNvPr id="4" name="Title 3"/>
          <p:cNvSpPr>
            <a:spLocks noGrp="1"/>
          </p:cNvSpPr>
          <p:nvPr>
            <p:ph type="title"/>
          </p:nvPr>
        </p:nvSpPr>
        <p:spPr>
          <a:xfrm>
            <a:off x="1066800" y="368253"/>
            <a:ext cx="2971800" cy="808038"/>
          </a:xfrm>
        </p:spPr>
        <p:txBody>
          <a:bodyPr>
            <a:normAutofit/>
          </a:bodyPr>
          <a:lstStyle/>
          <a:p>
            <a:r>
              <a:rPr lang="en-US" sz="3600" dirty="0">
                <a:latin typeface="Arial" panose="020B0604020202020204" pitchFamily="34" charset="0"/>
                <a:cs typeface="Arial" panose="020B0604020202020204" pitchFamily="34" charset="0"/>
              </a:rPr>
              <a:t>Oral Exam</a:t>
            </a:r>
          </a:p>
        </p:txBody>
      </p:sp>
    </p:spTree>
    <p:extLst>
      <p:ext uri="{BB962C8B-B14F-4D97-AF65-F5344CB8AC3E}">
        <p14:creationId xmlns:p14="http://schemas.microsoft.com/office/powerpoint/2010/main" val="12637412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1059308" y="1066800"/>
            <a:ext cx="7316088" cy="553998"/>
          </a:xfrm>
          <a:prstGeom prst="rect">
            <a:avLst/>
          </a:prstGeom>
        </p:spPr>
        <p:txBody>
          <a:bodyPr vert="horz" wrap="square" lIns="0" tIns="0" rIns="0" bIns="0" rtlCol="0">
            <a:spAutoFit/>
          </a:bodyPr>
          <a:lstStyle/>
          <a:p>
            <a:pPr marL="12700">
              <a:lnSpc>
                <a:spcPct val="100000"/>
              </a:lnSpc>
            </a:pPr>
            <a:r>
              <a:rPr sz="3600" spc="-10" dirty="0">
                <a:latin typeface="Arial" panose="020B0604020202020204" pitchFamily="34" charset="0"/>
                <a:cs typeface="Arial" panose="020B0604020202020204" pitchFamily="34" charset="0"/>
              </a:rPr>
              <a:t>Sample </a:t>
            </a:r>
            <a:r>
              <a:rPr sz="3600" spc="-5" dirty="0">
                <a:latin typeface="Arial" panose="020B0604020202020204" pitchFamily="34" charset="0"/>
                <a:cs typeface="Arial" panose="020B0604020202020204" pitchFamily="34" charset="0"/>
              </a:rPr>
              <a:t>sight</a:t>
            </a:r>
            <a:r>
              <a:rPr sz="3600" spc="-35" dirty="0">
                <a:latin typeface="Arial" panose="020B0604020202020204" pitchFamily="34" charset="0"/>
                <a:cs typeface="Arial" panose="020B0604020202020204" pitchFamily="34" charset="0"/>
              </a:rPr>
              <a:t> </a:t>
            </a:r>
            <a:r>
              <a:rPr sz="3600" spc="-10" dirty="0">
                <a:latin typeface="Arial" panose="020B0604020202020204" pitchFamily="34" charset="0"/>
                <a:cs typeface="Arial" panose="020B0604020202020204" pitchFamily="34" charset="0"/>
              </a:rPr>
              <a:t>translation</a:t>
            </a:r>
          </a:p>
        </p:txBody>
      </p:sp>
      <p:sp>
        <p:nvSpPr>
          <p:cNvPr id="7" name="object 7"/>
          <p:cNvSpPr txBox="1">
            <a:spLocks noGrp="1"/>
          </p:cNvSpPr>
          <p:nvPr>
            <p:ph type="ftr" sz="quarter" idx="11"/>
          </p:nvPr>
        </p:nvSpPr>
        <p:spPr>
          <a:xfrm>
            <a:off x="6934200" y="6553200"/>
            <a:ext cx="2563877" cy="166712"/>
          </a:xfrm>
          <a:prstGeom prst="rect">
            <a:avLst/>
          </a:prstGeom>
        </p:spPr>
        <p:txBody>
          <a:bodyPr vert="horz" wrap="square" lIns="0" tIns="0" rIns="0" bIns="0" rtlCol="0">
            <a:spAutoFit/>
          </a:bodyPr>
          <a:lstStyle/>
          <a:p>
            <a:pPr marL="12700">
              <a:lnSpc>
                <a:spcPts val="1260"/>
              </a:lnSpc>
            </a:pPr>
            <a:r>
              <a:rPr lang="en-US" spc="-5" dirty="0"/>
              <a:t>Copyright © 2019 NBCMI</a:t>
            </a:r>
            <a:endParaRPr spc="-5" dirty="0"/>
          </a:p>
        </p:txBody>
      </p:sp>
      <p:sp>
        <p:nvSpPr>
          <p:cNvPr id="5" name="object 5"/>
          <p:cNvSpPr txBox="1"/>
          <p:nvPr/>
        </p:nvSpPr>
        <p:spPr>
          <a:xfrm>
            <a:off x="1059308" y="1752600"/>
            <a:ext cx="8008492" cy="3924151"/>
          </a:xfrm>
          <a:prstGeom prst="rect">
            <a:avLst/>
          </a:prstGeom>
        </p:spPr>
        <p:txBody>
          <a:bodyPr vert="horz" wrap="square" lIns="0" tIns="0" rIns="0" bIns="0" rtlCol="0">
            <a:spAutoFit/>
          </a:bodyPr>
          <a:lstStyle/>
          <a:p>
            <a:pPr marL="12700">
              <a:lnSpc>
                <a:spcPct val="100000"/>
              </a:lnSpc>
            </a:pPr>
            <a:r>
              <a:rPr lang="en-US" sz="2400" b="1" spc="-5" dirty="0">
                <a:solidFill>
                  <a:schemeClr val="tx2">
                    <a:lumMod val="50000"/>
                  </a:schemeClr>
                </a:solidFill>
                <a:latin typeface="Arial"/>
                <a:cs typeface="Arial"/>
              </a:rPr>
              <a:t>Cast Care instructions:</a:t>
            </a:r>
          </a:p>
          <a:p>
            <a:pPr marL="355600" indent="-342900">
              <a:lnSpc>
                <a:spcPct val="150000"/>
              </a:lnSpc>
              <a:buClr>
                <a:srgbClr val="00009A"/>
              </a:buClr>
              <a:buSzPct val="66666"/>
              <a:buChar char="•"/>
              <a:tabLst>
                <a:tab pos="355600" algn="l"/>
              </a:tabLst>
            </a:pPr>
            <a:r>
              <a:rPr lang="en-US" sz="2200" spc="-5" dirty="0">
                <a:solidFill>
                  <a:schemeClr val="tx2">
                    <a:lumMod val="50000"/>
                  </a:schemeClr>
                </a:solidFill>
                <a:latin typeface="Arial"/>
                <a:cs typeface="Arial"/>
              </a:rPr>
              <a:t>Elevate your extremity above your heart as much as possible.</a:t>
            </a:r>
          </a:p>
          <a:p>
            <a:pPr marL="355600" indent="-342900">
              <a:lnSpc>
                <a:spcPct val="150000"/>
              </a:lnSpc>
              <a:buClr>
                <a:srgbClr val="00009A"/>
              </a:buClr>
              <a:buSzPct val="66666"/>
              <a:buChar char="•"/>
              <a:tabLst>
                <a:tab pos="355600" algn="l"/>
              </a:tabLst>
            </a:pPr>
            <a:r>
              <a:rPr lang="en-US" sz="2200" spc="-5" dirty="0">
                <a:solidFill>
                  <a:schemeClr val="tx2">
                    <a:lumMod val="50000"/>
                  </a:schemeClr>
                </a:solidFill>
                <a:latin typeface="Arial"/>
                <a:cs typeface="Arial"/>
              </a:rPr>
              <a:t>Never submerge the cast in water.</a:t>
            </a:r>
          </a:p>
          <a:p>
            <a:pPr marL="355600" indent="-342900">
              <a:lnSpc>
                <a:spcPct val="150000"/>
              </a:lnSpc>
              <a:buClr>
                <a:srgbClr val="00009A"/>
              </a:buClr>
              <a:buSzPct val="66666"/>
              <a:buChar char="•"/>
              <a:tabLst>
                <a:tab pos="355600" algn="l"/>
              </a:tabLst>
            </a:pPr>
            <a:r>
              <a:rPr lang="en-US" sz="2200" spc="-5" dirty="0">
                <a:solidFill>
                  <a:schemeClr val="tx2">
                    <a:lumMod val="50000"/>
                  </a:schemeClr>
                </a:solidFill>
                <a:latin typeface="Arial"/>
                <a:cs typeface="Arial"/>
              </a:rPr>
              <a:t>Take your prescribed medicine every 4-6 hours, as needed, for pain.</a:t>
            </a:r>
          </a:p>
          <a:p>
            <a:pPr marL="355600" indent="-342900">
              <a:lnSpc>
                <a:spcPct val="150000"/>
              </a:lnSpc>
              <a:buClr>
                <a:srgbClr val="00009A"/>
              </a:buClr>
              <a:buSzPct val="66666"/>
              <a:buChar char="•"/>
              <a:tabLst>
                <a:tab pos="355600" algn="l"/>
              </a:tabLst>
            </a:pPr>
            <a:r>
              <a:rPr lang="en-US" sz="2200" spc="-5" dirty="0">
                <a:solidFill>
                  <a:schemeClr val="tx2">
                    <a:lumMod val="50000"/>
                  </a:schemeClr>
                </a:solidFill>
                <a:latin typeface="Arial"/>
                <a:cs typeface="Arial"/>
              </a:rPr>
              <a:t>Take an over-the-counter medication for itching.</a:t>
            </a:r>
          </a:p>
          <a:p>
            <a:pPr marL="355600" indent="-342900">
              <a:lnSpc>
                <a:spcPct val="150000"/>
              </a:lnSpc>
              <a:buClr>
                <a:srgbClr val="00009A"/>
              </a:buClr>
              <a:buSzPct val="66666"/>
              <a:buChar char="•"/>
              <a:tabLst>
                <a:tab pos="355600" algn="l"/>
              </a:tabLst>
            </a:pPr>
            <a:r>
              <a:rPr lang="en-US" sz="2200" spc="-5" dirty="0">
                <a:solidFill>
                  <a:schemeClr val="tx2">
                    <a:lumMod val="50000"/>
                  </a:schemeClr>
                </a:solidFill>
                <a:latin typeface="Arial"/>
                <a:cs typeface="Arial"/>
              </a:rPr>
              <a:t>Call your doctor immediately if the pain gets worse or you see redness around the affected area.</a:t>
            </a:r>
          </a:p>
        </p:txBody>
      </p:sp>
      <p:pic>
        <p:nvPicPr>
          <p:cNvPr id="8" name="Picture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62600" y="100876"/>
            <a:ext cx="3444552" cy="1342792"/>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1066800" y="833827"/>
            <a:ext cx="6873240" cy="738664"/>
          </a:xfrm>
          <a:prstGeom prst="rect">
            <a:avLst/>
          </a:prstGeom>
        </p:spPr>
        <p:txBody>
          <a:bodyPr vert="horz" wrap="square" lIns="0" tIns="0" rIns="0" bIns="0" rtlCol="0">
            <a:spAutoFit/>
          </a:bodyPr>
          <a:lstStyle/>
          <a:p>
            <a:pPr marL="12700" marR="5080">
              <a:lnSpc>
                <a:spcPct val="100000"/>
              </a:lnSpc>
            </a:pPr>
            <a:r>
              <a:rPr sz="2400" dirty="0">
                <a:latin typeface="Arial" panose="020B0604020202020204" pitchFamily="34" charset="0"/>
                <a:cs typeface="Arial" panose="020B0604020202020204" pitchFamily="34" charset="0"/>
              </a:rPr>
              <a:t>Sample oral exam scenario to</a:t>
            </a:r>
            <a:r>
              <a:rPr sz="2400" spc="-75" dirty="0">
                <a:latin typeface="Arial" panose="020B0604020202020204" pitchFamily="34" charset="0"/>
                <a:cs typeface="Arial" panose="020B0604020202020204" pitchFamily="34" charset="0"/>
              </a:rPr>
              <a:t> </a:t>
            </a:r>
            <a:r>
              <a:rPr lang="en-US" sz="2400" spc="-75" dirty="0">
                <a:latin typeface="Arial" panose="020B0604020202020204" pitchFamily="34" charset="0"/>
                <a:cs typeface="Arial" panose="020B0604020202020204" pitchFamily="34" charset="0"/>
              </a:rPr>
              <a:t/>
            </a:r>
            <a:br>
              <a:rPr lang="en-US" sz="2400" spc="-75" dirty="0">
                <a:latin typeface="Arial" panose="020B0604020202020204" pitchFamily="34" charset="0"/>
                <a:cs typeface="Arial" panose="020B0604020202020204" pitchFamily="34" charset="0"/>
              </a:rPr>
            </a:br>
            <a:r>
              <a:rPr sz="2400" dirty="0">
                <a:latin typeface="Arial" panose="020B0604020202020204" pitchFamily="34" charset="0"/>
                <a:cs typeface="Arial" panose="020B0604020202020204" pitchFamily="34" charset="0"/>
              </a:rPr>
              <a:t>interpret  consecutively:</a:t>
            </a:r>
          </a:p>
        </p:txBody>
      </p:sp>
      <p:sp>
        <p:nvSpPr>
          <p:cNvPr id="7" name="object 7"/>
          <p:cNvSpPr txBox="1">
            <a:spLocks noGrp="1"/>
          </p:cNvSpPr>
          <p:nvPr>
            <p:ph type="ftr" sz="quarter" idx="11"/>
          </p:nvPr>
        </p:nvSpPr>
        <p:spPr>
          <a:xfrm>
            <a:off x="7284876" y="6553200"/>
            <a:ext cx="2868677" cy="166712"/>
          </a:xfrm>
          <a:prstGeom prst="rect">
            <a:avLst/>
          </a:prstGeom>
        </p:spPr>
        <p:txBody>
          <a:bodyPr vert="horz" wrap="square" lIns="0" tIns="0" rIns="0" bIns="0" rtlCol="0">
            <a:spAutoFit/>
          </a:bodyPr>
          <a:lstStyle/>
          <a:p>
            <a:pPr marL="12700">
              <a:lnSpc>
                <a:spcPts val="1260"/>
              </a:lnSpc>
            </a:pPr>
            <a:r>
              <a:rPr lang="en-US" spc="-5" dirty="0"/>
              <a:t>Copyright © 2019 NBCMI</a:t>
            </a:r>
            <a:endParaRPr spc="-5" dirty="0"/>
          </a:p>
        </p:txBody>
      </p:sp>
      <p:sp>
        <p:nvSpPr>
          <p:cNvPr id="5" name="object 5"/>
          <p:cNvSpPr txBox="1"/>
          <p:nvPr/>
        </p:nvSpPr>
        <p:spPr>
          <a:xfrm>
            <a:off x="685800" y="1905000"/>
            <a:ext cx="8150099" cy="4539704"/>
          </a:xfrm>
          <a:prstGeom prst="rect">
            <a:avLst/>
          </a:prstGeom>
        </p:spPr>
        <p:txBody>
          <a:bodyPr vert="horz" wrap="square" lIns="0" tIns="0" rIns="0" bIns="0" rtlCol="0">
            <a:spAutoFit/>
          </a:bodyPr>
          <a:lstStyle/>
          <a:p>
            <a:pPr marL="355600" indent="-342900">
              <a:lnSpc>
                <a:spcPct val="100000"/>
              </a:lnSpc>
              <a:buClr>
                <a:srgbClr val="00009A"/>
              </a:buClr>
              <a:buSzPct val="66666"/>
              <a:buChar char="•"/>
              <a:tabLst>
                <a:tab pos="355600" algn="l"/>
              </a:tabLst>
            </a:pPr>
            <a:r>
              <a:rPr sz="2000" dirty="0">
                <a:latin typeface="Arial"/>
                <a:cs typeface="Arial"/>
              </a:rPr>
              <a:t>What </a:t>
            </a:r>
            <a:r>
              <a:rPr sz="2000" spc="-5" dirty="0">
                <a:latin typeface="Arial"/>
                <a:cs typeface="Arial"/>
              </a:rPr>
              <a:t>brings you </a:t>
            </a:r>
            <a:r>
              <a:rPr sz="2000" dirty="0">
                <a:latin typeface="Arial"/>
                <a:cs typeface="Arial"/>
              </a:rPr>
              <a:t>to the </a:t>
            </a:r>
            <a:r>
              <a:rPr sz="2000" spc="-5" dirty="0">
                <a:latin typeface="Arial"/>
                <a:cs typeface="Arial"/>
              </a:rPr>
              <a:t>emergency room</a:t>
            </a:r>
            <a:r>
              <a:rPr sz="2000" spc="45" dirty="0">
                <a:latin typeface="Arial"/>
                <a:cs typeface="Arial"/>
              </a:rPr>
              <a:t> </a:t>
            </a:r>
            <a:r>
              <a:rPr sz="2000" spc="-5" dirty="0">
                <a:latin typeface="Arial"/>
                <a:cs typeface="Arial"/>
              </a:rPr>
              <a:t>today?</a:t>
            </a:r>
            <a:endParaRPr sz="2000" dirty="0">
              <a:latin typeface="Arial"/>
              <a:cs typeface="Arial"/>
            </a:endParaRPr>
          </a:p>
          <a:p>
            <a:pPr marL="355600" indent="-342900">
              <a:lnSpc>
                <a:spcPct val="100000"/>
              </a:lnSpc>
              <a:spcBef>
                <a:spcPts val="570"/>
              </a:spcBef>
              <a:buClr>
                <a:srgbClr val="00009A"/>
              </a:buClr>
              <a:buSzPct val="66666"/>
              <a:buFont typeface="Arial"/>
              <a:buChar char="•"/>
              <a:tabLst>
                <a:tab pos="355600" algn="l"/>
              </a:tabLst>
            </a:pPr>
            <a:r>
              <a:rPr sz="2000" i="1" dirty="0">
                <a:solidFill>
                  <a:schemeClr val="tx2">
                    <a:lumMod val="75000"/>
                  </a:schemeClr>
                </a:solidFill>
                <a:latin typeface="Arial"/>
                <a:cs typeface="Arial"/>
              </a:rPr>
              <a:t>I </a:t>
            </a:r>
            <a:r>
              <a:rPr sz="2000" i="1" spc="-5" dirty="0">
                <a:solidFill>
                  <a:schemeClr val="tx2">
                    <a:lumMod val="75000"/>
                  </a:schemeClr>
                </a:solidFill>
                <a:latin typeface="Arial"/>
                <a:cs typeface="Arial"/>
              </a:rPr>
              <a:t>feel a sharp pain in </a:t>
            </a:r>
            <a:r>
              <a:rPr sz="2000" i="1" dirty="0">
                <a:solidFill>
                  <a:schemeClr val="tx2">
                    <a:lumMod val="75000"/>
                  </a:schemeClr>
                </a:solidFill>
                <a:latin typeface="Arial"/>
                <a:cs typeface="Arial"/>
              </a:rPr>
              <a:t>my chest</a:t>
            </a:r>
            <a:r>
              <a:rPr lang="en-US" sz="2000" i="1" dirty="0">
                <a:solidFill>
                  <a:schemeClr val="tx2">
                    <a:lumMod val="75000"/>
                  </a:schemeClr>
                </a:solidFill>
                <a:latin typeface="Arial"/>
                <a:cs typeface="Arial"/>
              </a:rPr>
              <a:t>, dizziness and tingling in my arms and legs</a:t>
            </a:r>
            <a:r>
              <a:rPr sz="2000" i="1" dirty="0">
                <a:solidFill>
                  <a:schemeClr val="tx2">
                    <a:lumMod val="75000"/>
                  </a:schemeClr>
                </a:solidFill>
                <a:latin typeface="Arial"/>
                <a:cs typeface="Arial"/>
              </a:rPr>
              <a:t> </a:t>
            </a:r>
            <a:r>
              <a:rPr sz="2000" i="1" spc="-5" dirty="0">
                <a:solidFill>
                  <a:schemeClr val="tx2">
                    <a:lumMod val="75000"/>
                  </a:schemeClr>
                </a:solidFill>
                <a:latin typeface="Arial"/>
                <a:cs typeface="Arial"/>
              </a:rPr>
              <a:t>(in other</a:t>
            </a:r>
            <a:r>
              <a:rPr sz="2000" i="1" spc="90" dirty="0">
                <a:solidFill>
                  <a:schemeClr val="tx2">
                    <a:lumMod val="75000"/>
                  </a:schemeClr>
                </a:solidFill>
                <a:latin typeface="Arial"/>
                <a:cs typeface="Arial"/>
              </a:rPr>
              <a:t> </a:t>
            </a:r>
            <a:r>
              <a:rPr sz="2000" i="1" spc="-5" dirty="0">
                <a:solidFill>
                  <a:schemeClr val="tx2">
                    <a:lumMod val="75000"/>
                  </a:schemeClr>
                </a:solidFill>
                <a:latin typeface="Arial"/>
                <a:cs typeface="Arial"/>
              </a:rPr>
              <a:t>language).</a:t>
            </a:r>
            <a:endParaRPr sz="2000" dirty="0">
              <a:solidFill>
                <a:schemeClr val="tx2">
                  <a:lumMod val="75000"/>
                </a:schemeClr>
              </a:solidFill>
              <a:latin typeface="Arial"/>
              <a:cs typeface="Arial"/>
            </a:endParaRPr>
          </a:p>
          <a:p>
            <a:pPr marL="355600" indent="-342900">
              <a:lnSpc>
                <a:spcPct val="100000"/>
              </a:lnSpc>
              <a:spcBef>
                <a:spcPts val="570"/>
              </a:spcBef>
              <a:buClr>
                <a:srgbClr val="00009A"/>
              </a:buClr>
              <a:buSzPct val="66666"/>
              <a:buChar char="•"/>
              <a:tabLst>
                <a:tab pos="355600" algn="l"/>
              </a:tabLst>
            </a:pPr>
            <a:r>
              <a:rPr lang="en-US" sz="2000" spc="-5" dirty="0">
                <a:latin typeface="Arial"/>
                <a:cs typeface="Arial"/>
              </a:rPr>
              <a:t>Please tell me about your symptoms and w</a:t>
            </a:r>
            <a:r>
              <a:rPr sz="2000" spc="-5" dirty="0">
                <a:latin typeface="Arial"/>
                <a:cs typeface="Arial"/>
              </a:rPr>
              <a:t>hen </a:t>
            </a:r>
            <a:r>
              <a:rPr lang="en-US" sz="2000" spc="-5" dirty="0">
                <a:latin typeface="Arial"/>
                <a:cs typeface="Arial"/>
              </a:rPr>
              <a:t>they started.</a:t>
            </a:r>
            <a:endParaRPr sz="2000" dirty="0">
              <a:latin typeface="Arial"/>
              <a:cs typeface="Arial"/>
            </a:endParaRPr>
          </a:p>
          <a:p>
            <a:pPr marL="355600" indent="-342900">
              <a:lnSpc>
                <a:spcPct val="100000"/>
              </a:lnSpc>
              <a:spcBef>
                <a:spcPts val="570"/>
              </a:spcBef>
              <a:buClr>
                <a:srgbClr val="00009A"/>
              </a:buClr>
              <a:buSzPct val="66666"/>
              <a:buFont typeface="Arial"/>
              <a:buChar char="•"/>
              <a:tabLst>
                <a:tab pos="355600" algn="l"/>
              </a:tabLst>
            </a:pPr>
            <a:r>
              <a:rPr lang="en-US" sz="2000" i="1" dirty="0">
                <a:solidFill>
                  <a:schemeClr val="tx2">
                    <a:lumMod val="75000"/>
                  </a:schemeClr>
                </a:solidFill>
                <a:latin typeface="Arial"/>
                <a:cs typeface="Arial"/>
              </a:rPr>
              <a:t>The pain woke me up this morning at 2 a.m. but yesterday evening I was nauseated and felt pain in the pit of my stomach. </a:t>
            </a:r>
            <a:r>
              <a:rPr sz="2000" i="1" spc="-5" dirty="0">
                <a:solidFill>
                  <a:schemeClr val="tx2">
                    <a:lumMod val="75000"/>
                  </a:schemeClr>
                </a:solidFill>
                <a:latin typeface="Arial"/>
                <a:cs typeface="Arial"/>
              </a:rPr>
              <a:t>(in other</a:t>
            </a:r>
            <a:r>
              <a:rPr sz="2000" i="1" spc="25" dirty="0">
                <a:solidFill>
                  <a:schemeClr val="tx2">
                    <a:lumMod val="75000"/>
                  </a:schemeClr>
                </a:solidFill>
                <a:latin typeface="Arial"/>
                <a:cs typeface="Arial"/>
              </a:rPr>
              <a:t> </a:t>
            </a:r>
            <a:r>
              <a:rPr sz="2000" i="1" spc="-5" dirty="0">
                <a:solidFill>
                  <a:schemeClr val="tx2">
                    <a:lumMod val="75000"/>
                  </a:schemeClr>
                </a:solidFill>
                <a:latin typeface="Arial"/>
                <a:cs typeface="Arial"/>
              </a:rPr>
              <a:t>language).</a:t>
            </a:r>
            <a:endParaRPr sz="2000" dirty="0">
              <a:solidFill>
                <a:schemeClr val="tx2">
                  <a:lumMod val="75000"/>
                </a:schemeClr>
              </a:solidFill>
              <a:latin typeface="Arial"/>
              <a:cs typeface="Arial"/>
            </a:endParaRPr>
          </a:p>
          <a:p>
            <a:pPr marL="355600" marR="443865" indent="-342900">
              <a:lnSpc>
                <a:spcPct val="100000"/>
              </a:lnSpc>
              <a:spcBef>
                <a:spcPts val="570"/>
              </a:spcBef>
              <a:buClr>
                <a:srgbClr val="00009A"/>
              </a:buClr>
              <a:buSzPct val="66666"/>
              <a:buChar char="•"/>
              <a:tabLst>
                <a:tab pos="355600" algn="l"/>
              </a:tabLst>
            </a:pPr>
            <a:r>
              <a:rPr sz="2000" dirty="0">
                <a:latin typeface="Arial"/>
                <a:cs typeface="Arial"/>
              </a:rPr>
              <a:t>Is the </a:t>
            </a:r>
            <a:r>
              <a:rPr sz="2000" spc="-5" dirty="0">
                <a:latin typeface="Arial"/>
                <a:cs typeface="Arial"/>
              </a:rPr>
              <a:t>pain </a:t>
            </a:r>
            <a:r>
              <a:rPr sz="2000" dirty="0">
                <a:latin typeface="Arial"/>
                <a:cs typeface="Arial"/>
              </a:rPr>
              <a:t>constant </a:t>
            </a:r>
            <a:r>
              <a:rPr sz="2000" spc="-5" dirty="0">
                <a:latin typeface="Arial"/>
                <a:cs typeface="Arial"/>
              </a:rPr>
              <a:t>or does </a:t>
            </a:r>
            <a:r>
              <a:rPr sz="2000" dirty="0">
                <a:latin typeface="Arial"/>
                <a:cs typeface="Arial"/>
              </a:rPr>
              <a:t>it </a:t>
            </a:r>
            <a:r>
              <a:rPr sz="2000" spc="-5" dirty="0">
                <a:latin typeface="Arial"/>
                <a:cs typeface="Arial"/>
              </a:rPr>
              <a:t>come and go? Does </a:t>
            </a:r>
            <a:r>
              <a:rPr sz="2000" dirty="0">
                <a:latin typeface="Arial"/>
                <a:cs typeface="Arial"/>
              </a:rPr>
              <a:t>it  </a:t>
            </a:r>
            <a:r>
              <a:rPr sz="2000" spc="-5" dirty="0">
                <a:latin typeface="Arial"/>
                <a:cs typeface="Arial"/>
              </a:rPr>
              <a:t>radiate </a:t>
            </a:r>
            <a:r>
              <a:rPr sz="2000" dirty="0">
                <a:latin typeface="Arial"/>
                <a:cs typeface="Arial"/>
              </a:rPr>
              <a:t>to </a:t>
            </a:r>
            <a:r>
              <a:rPr sz="2000" spc="-5" dirty="0">
                <a:latin typeface="Arial"/>
                <a:cs typeface="Arial"/>
              </a:rPr>
              <a:t>your </a:t>
            </a:r>
            <a:r>
              <a:rPr sz="2000" dirty="0">
                <a:latin typeface="Arial"/>
                <a:cs typeface="Arial"/>
              </a:rPr>
              <a:t>arms </a:t>
            </a:r>
            <a:r>
              <a:rPr sz="2000" spc="-5" dirty="0">
                <a:latin typeface="Arial"/>
                <a:cs typeface="Arial"/>
              </a:rPr>
              <a:t>or legs?</a:t>
            </a:r>
            <a:endParaRPr sz="2000" dirty="0">
              <a:latin typeface="Arial"/>
              <a:cs typeface="Arial"/>
            </a:endParaRPr>
          </a:p>
          <a:p>
            <a:pPr marL="355600" indent="-342900">
              <a:lnSpc>
                <a:spcPct val="100000"/>
              </a:lnSpc>
              <a:spcBef>
                <a:spcPts val="570"/>
              </a:spcBef>
              <a:buClr>
                <a:srgbClr val="00009A"/>
              </a:buClr>
              <a:buSzPct val="66666"/>
              <a:buFont typeface="Arial"/>
              <a:buChar char="•"/>
              <a:tabLst>
                <a:tab pos="355600" algn="l"/>
              </a:tabLst>
            </a:pPr>
            <a:r>
              <a:rPr sz="2000" i="1" dirty="0">
                <a:solidFill>
                  <a:schemeClr val="tx2">
                    <a:lumMod val="75000"/>
                  </a:schemeClr>
                </a:solidFill>
                <a:latin typeface="Arial"/>
                <a:cs typeface="Arial"/>
              </a:rPr>
              <a:t>It’s </a:t>
            </a:r>
            <a:r>
              <a:rPr sz="2000" i="1" spc="-5" dirty="0">
                <a:solidFill>
                  <a:schemeClr val="tx2">
                    <a:lumMod val="75000"/>
                  </a:schemeClr>
                </a:solidFill>
                <a:latin typeface="Arial"/>
                <a:cs typeface="Arial"/>
              </a:rPr>
              <a:t>a </a:t>
            </a:r>
            <a:r>
              <a:rPr sz="2000" i="1" dirty="0">
                <a:solidFill>
                  <a:schemeClr val="tx2">
                    <a:lumMod val="75000"/>
                  </a:schemeClr>
                </a:solidFill>
                <a:latin typeface="Arial"/>
                <a:cs typeface="Arial"/>
              </a:rPr>
              <a:t>tight </a:t>
            </a:r>
            <a:r>
              <a:rPr lang="en-US" sz="2000" i="1" dirty="0">
                <a:solidFill>
                  <a:schemeClr val="tx2">
                    <a:lumMod val="75000"/>
                  </a:schemeClr>
                </a:solidFill>
                <a:latin typeface="Arial"/>
                <a:cs typeface="Arial"/>
              </a:rPr>
              <a:t>pain in the center of my chest, and my neck is sore.</a:t>
            </a:r>
            <a:r>
              <a:rPr sz="2000" i="1" spc="-5" dirty="0">
                <a:solidFill>
                  <a:schemeClr val="tx2">
                    <a:lumMod val="75000"/>
                  </a:schemeClr>
                </a:solidFill>
                <a:latin typeface="Arial"/>
                <a:cs typeface="Arial"/>
              </a:rPr>
              <a:t> (in other</a:t>
            </a:r>
            <a:r>
              <a:rPr sz="2000" i="1" spc="50" dirty="0">
                <a:solidFill>
                  <a:schemeClr val="tx2">
                    <a:lumMod val="75000"/>
                  </a:schemeClr>
                </a:solidFill>
                <a:latin typeface="Arial"/>
                <a:cs typeface="Arial"/>
              </a:rPr>
              <a:t> </a:t>
            </a:r>
            <a:r>
              <a:rPr sz="2000" i="1" spc="-5" dirty="0">
                <a:solidFill>
                  <a:schemeClr val="tx2">
                    <a:lumMod val="75000"/>
                  </a:schemeClr>
                </a:solidFill>
                <a:latin typeface="Arial"/>
                <a:cs typeface="Arial"/>
              </a:rPr>
              <a:t>language).</a:t>
            </a:r>
            <a:endParaRPr sz="2000" dirty="0">
              <a:solidFill>
                <a:schemeClr val="tx2">
                  <a:lumMod val="75000"/>
                </a:schemeClr>
              </a:solidFill>
              <a:latin typeface="Arial"/>
              <a:cs typeface="Arial"/>
            </a:endParaRPr>
          </a:p>
          <a:p>
            <a:pPr marL="355600" marR="460375" indent="-342900">
              <a:lnSpc>
                <a:spcPct val="100000"/>
              </a:lnSpc>
              <a:spcBef>
                <a:spcPts val="570"/>
              </a:spcBef>
              <a:buClr>
                <a:srgbClr val="00009A"/>
              </a:buClr>
              <a:buSzPct val="66666"/>
              <a:buChar char="•"/>
              <a:tabLst>
                <a:tab pos="355600" algn="l"/>
              </a:tabLst>
            </a:pPr>
            <a:r>
              <a:rPr sz="2000" dirty="0">
                <a:latin typeface="Arial"/>
                <a:cs typeface="Arial"/>
              </a:rPr>
              <a:t>I </a:t>
            </a:r>
            <a:r>
              <a:rPr sz="2000" spc="-5" dirty="0">
                <a:latin typeface="Arial"/>
                <a:cs typeface="Arial"/>
              </a:rPr>
              <a:t>will examine you and also order an </a:t>
            </a:r>
            <a:r>
              <a:rPr sz="2000" dirty="0">
                <a:latin typeface="Arial"/>
                <a:cs typeface="Arial"/>
              </a:rPr>
              <a:t>EKG </a:t>
            </a:r>
            <a:r>
              <a:rPr sz="2000" spc="-5" dirty="0">
                <a:latin typeface="Arial"/>
                <a:cs typeface="Arial"/>
              </a:rPr>
              <a:t>and some blood</a:t>
            </a:r>
            <a:r>
              <a:rPr sz="2000" spc="-85" dirty="0">
                <a:latin typeface="Arial"/>
                <a:cs typeface="Arial"/>
              </a:rPr>
              <a:t> </a:t>
            </a:r>
            <a:r>
              <a:rPr sz="2000" dirty="0">
                <a:latin typeface="Arial"/>
                <a:cs typeface="Arial"/>
              </a:rPr>
              <a:t>tests.</a:t>
            </a:r>
          </a:p>
          <a:p>
            <a:pPr marL="12700" marR="5080">
              <a:lnSpc>
                <a:spcPct val="100000"/>
              </a:lnSpc>
              <a:spcBef>
                <a:spcPts val="570"/>
              </a:spcBef>
              <a:buClr>
                <a:srgbClr val="00009A"/>
              </a:buClr>
              <a:buSzPct val="66666"/>
              <a:tabLst>
                <a:tab pos="355600" algn="l"/>
              </a:tabLst>
            </a:pPr>
            <a:endParaRPr sz="2000" dirty="0">
              <a:solidFill>
                <a:schemeClr val="tx2">
                  <a:lumMod val="75000"/>
                </a:schemeClr>
              </a:solidFill>
              <a:latin typeface="Arial"/>
              <a:cs typeface="Arial"/>
            </a:endParaRPr>
          </a:p>
        </p:txBody>
      </p:sp>
      <p:pic>
        <p:nvPicPr>
          <p:cNvPr id="8" name="Picture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62600" y="100876"/>
            <a:ext cx="3444552" cy="1342792"/>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4684" y="1435201"/>
            <a:ext cx="7999316" cy="5170646"/>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It is very important that you review an instructional video (available on our website) </a:t>
            </a:r>
            <a:r>
              <a:rPr lang="en-US" sz="2400" u="sng" dirty="0">
                <a:latin typeface="Arial" panose="020B0604020202020204" pitchFamily="34" charset="0"/>
                <a:cs typeface="Arial" panose="020B0604020202020204" pitchFamily="34" charset="0"/>
                <a:hlinkClick r:id="rId2"/>
              </a:rPr>
              <a:t>http://www.screencast.com/t/YcJAsmjL2J </a:t>
            </a:r>
            <a:endParaRPr lang="en-US" sz="2400" u="sng" dirty="0">
              <a:latin typeface="Arial" panose="020B0604020202020204" pitchFamily="34" charset="0"/>
              <a:cs typeface="Arial" panose="020B0604020202020204" pitchFamily="34" charset="0"/>
            </a:endParaRPr>
          </a:p>
          <a:p>
            <a:endParaRPr lang="en-US" sz="2400" u="sng"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This video walks you through the steps on how to navigate the oral exam including how and when to record your renditions and request your six (6) repetitions. If you fail to correctly navigate through the oral exam your score will be negatively impacted. </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We recommend that you view this video at least 3 times to truly become familiarized with the navigation of the test.</a:t>
            </a:r>
          </a:p>
          <a:p>
            <a:endParaRPr lang="en-US" dirty="0"/>
          </a:p>
        </p:txBody>
      </p:sp>
      <p:sp>
        <p:nvSpPr>
          <p:cNvPr id="6" name="TextBox 5"/>
          <p:cNvSpPr txBox="1"/>
          <p:nvPr/>
        </p:nvSpPr>
        <p:spPr>
          <a:xfrm>
            <a:off x="990600" y="595084"/>
            <a:ext cx="5257800" cy="646331"/>
          </a:xfrm>
          <a:prstGeom prst="rect">
            <a:avLst/>
          </a:prstGeom>
          <a:noFill/>
        </p:spPr>
        <p:txBody>
          <a:bodyPr wrap="square" rtlCol="0">
            <a:spAutoFit/>
          </a:bodyPr>
          <a:lstStyle/>
          <a:p>
            <a:r>
              <a:rPr lang="en-US" sz="3600" dirty="0">
                <a:latin typeface="Arial" panose="020B0604020202020204" pitchFamily="34" charset="0"/>
                <a:cs typeface="Arial" panose="020B0604020202020204" pitchFamily="34" charset="0"/>
              </a:rPr>
              <a:t>Instructional Video:</a:t>
            </a:r>
          </a:p>
        </p:txBody>
      </p:sp>
      <p:sp>
        <p:nvSpPr>
          <p:cNvPr id="3" name="Footer Placeholder 2"/>
          <p:cNvSpPr>
            <a:spLocks noGrp="1"/>
          </p:cNvSpPr>
          <p:nvPr>
            <p:ph type="ftr" sz="quarter" idx="11"/>
          </p:nvPr>
        </p:nvSpPr>
        <p:spPr/>
        <p:txBody>
          <a:bodyPr/>
          <a:lstStyle/>
          <a:p>
            <a:pPr marL="12700">
              <a:lnSpc>
                <a:spcPts val="1260"/>
              </a:lnSpc>
            </a:pPr>
            <a:r>
              <a:rPr lang="en-US" spc="-5"/>
              <a:t>Copyright © 2019 NBCMI</a:t>
            </a:r>
            <a:endParaRPr lang="en-US" spc="-5" dirty="0"/>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62600" y="100876"/>
            <a:ext cx="3444552" cy="1342792"/>
          </a:xfrm>
          <a:prstGeom prst="rect">
            <a:avLst/>
          </a:prstGeom>
          <a:noFill/>
          <a:ln>
            <a:noFill/>
          </a:ln>
        </p:spPr>
      </p:pic>
    </p:spTree>
    <p:extLst>
      <p:ext uri="{BB962C8B-B14F-4D97-AF65-F5344CB8AC3E}">
        <p14:creationId xmlns:p14="http://schemas.microsoft.com/office/powerpoint/2010/main" val="40920553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295400"/>
            <a:ext cx="7060018" cy="670560"/>
          </a:xfrm>
        </p:spPr>
        <p:txBody>
          <a:bodyPr>
            <a:normAutofit fontScale="90000"/>
          </a:bodyPr>
          <a:lstStyle/>
          <a:p>
            <a:r>
              <a:rPr lang="en-US" sz="4000" dirty="0">
                <a:latin typeface="Arial" panose="020B0604020202020204" pitchFamily="34" charset="0"/>
                <a:cs typeface="Arial" panose="020B0604020202020204" pitchFamily="34" charset="0"/>
              </a:rPr>
              <a:t>Passing Scores:</a:t>
            </a:r>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endParaRPr lang="en-US" sz="27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1219200" y="1905000"/>
            <a:ext cx="7498080" cy="4191000"/>
          </a:xfrm>
        </p:spPr>
        <p:txBody>
          <a:bodyPr>
            <a:normAutofit/>
          </a:bodyPr>
          <a:lstStyle/>
          <a:p>
            <a:pPr marL="82296" indent="0">
              <a:buNone/>
            </a:pPr>
            <a:r>
              <a:rPr lang="en-US" sz="2400" b="1" dirty="0">
                <a:solidFill>
                  <a:schemeClr val="tx1"/>
                </a:solidFill>
                <a:latin typeface="Arial" panose="020B0604020202020204" pitchFamily="34" charset="0"/>
                <a:cs typeface="Arial" panose="020B0604020202020204" pitchFamily="34" charset="0"/>
              </a:rPr>
              <a:t>Written Exam</a:t>
            </a:r>
            <a:r>
              <a:rPr lang="en-US" sz="2400" dirty="0">
                <a:solidFill>
                  <a:schemeClr val="tx1"/>
                </a:solidFill>
                <a:latin typeface="Arial" panose="020B0604020202020204" pitchFamily="34" charset="0"/>
                <a:cs typeface="Arial" panose="020B0604020202020204" pitchFamily="34" charset="0"/>
              </a:rPr>
              <a:t> (English) – 75%</a:t>
            </a:r>
          </a:p>
          <a:p>
            <a:pPr marL="82296" indent="0">
              <a:buNone/>
            </a:pPr>
            <a:endParaRPr lang="en-US" sz="1000" dirty="0">
              <a:solidFill>
                <a:schemeClr val="tx1"/>
              </a:solidFill>
              <a:latin typeface="Arial" panose="020B0604020202020204" pitchFamily="34" charset="0"/>
              <a:cs typeface="Arial" panose="020B0604020202020204" pitchFamily="34" charset="0"/>
            </a:endParaRPr>
          </a:p>
          <a:p>
            <a:pPr marL="82296" indent="0">
              <a:buNone/>
            </a:pPr>
            <a:r>
              <a:rPr lang="en-US" sz="2400" b="1" dirty="0">
                <a:solidFill>
                  <a:schemeClr val="tx1"/>
                </a:solidFill>
                <a:latin typeface="Arial" panose="020B0604020202020204" pitchFamily="34" charset="0"/>
                <a:cs typeface="Arial" panose="020B0604020202020204" pitchFamily="34" charset="0"/>
              </a:rPr>
              <a:t>Oral Exam </a:t>
            </a:r>
            <a:r>
              <a:rPr lang="en-US" sz="2400" dirty="0">
                <a:solidFill>
                  <a:schemeClr val="tx1"/>
                </a:solidFill>
                <a:latin typeface="Arial" panose="020B0604020202020204" pitchFamily="34" charset="0"/>
                <a:cs typeface="Arial" panose="020B0604020202020204" pitchFamily="34" charset="0"/>
              </a:rPr>
              <a:t>(Target Language):</a:t>
            </a:r>
          </a:p>
          <a:p>
            <a:pPr marL="82296" indent="0">
              <a:buNone/>
            </a:pPr>
            <a:endParaRPr lang="en-US" sz="1050" dirty="0">
              <a:latin typeface="Arial" panose="020B0604020202020204" pitchFamily="34" charset="0"/>
              <a:cs typeface="Arial" panose="020B0604020202020204" pitchFamily="34" charset="0"/>
            </a:endParaRPr>
          </a:p>
          <a:p>
            <a:pPr marL="82296" indent="0">
              <a:buNone/>
            </a:pPr>
            <a:r>
              <a:rPr lang="en-US" sz="2400" dirty="0">
                <a:solidFill>
                  <a:schemeClr val="tx1"/>
                </a:solidFill>
                <a:latin typeface="Arial" panose="020B0604020202020204" pitchFamily="34" charset="0"/>
                <a:cs typeface="Arial" panose="020B0604020202020204" pitchFamily="34" charset="0"/>
              </a:rPr>
              <a:t>- Spanish, Russian, Korean, Cantonese	- 70%					</a:t>
            </a:r>
          </a:p>
          <a:p>
            <a:pPr marL="82296" indent="0">
              <a:buNone/>
            </a:pPr>
            <a:r>
              <a:rPr lang="en-US" sz="2400" dirty="0">
                <a:solidFill>
                  <a:schemeClr val="tx1"/>
                </a:solidFill>
                <a:latin typeface="Arial" panose="020B0604020202020204" pitchFamily="34" charset="0"/>
                <a:cs typeface="Arial" panose="020B0604020202020204" pitchFamily="34" charset="0"/>
              </a:rPr>
              <a:t>- Mandarin</a:t>
            </a:r>
            <a:r>
              <a:rPr lang="en-US" sz="2400" dirty="0">
                <a:latin typeface="Arial" panose="020B0604020202020204" pitchFamily="34" charset="0"/>
                <a:cs typeface="Arial" panose="020B0604020202020204" pitchFamily="34" charset="0"/>
              </a:rPr>
              <a:t> </a:t>
            </a:r>
            <a:r>
              <a:rPr lang="en-US" sz="2400" dirty="0">
                <a:solidFill>
                  <a:schemeClr val="tx1"/>
                </a:solidFill>
                <a:latin typeface="Arial" panose="020B0604020202020204" pitchFamily="34" charset="0"/>
                <a:cs typeface="Arial" panose="020B0604020202020204" pitchFamily="34" charset="0"/>
              </a:rPr>
              <a:t>- 80%						</a:t>
            </a:r>
          </a:p>
          <a:p>
            <a:endParaRPr lang="en-US" sz="2400" dirty="0">
              <a:solidFill>
                <a:schemeClr val="tx1"/>
              </a:solidFill>
              <a:latin typeface="Arial" panose="020B0604020202020204" pitchFamily="34" charset="0"/>
              <a:cs typeface="Arial" panose="020B0604020202020204" pitchFamily="34" charset="0"/>
            </a:endParaRPr>
          </a:p>
          <a:p>
            <a:pPr marL="82296" indent="0">
              <a:buNone/>
            </a:pPr>
            <a:r>
              <a:rPr lang="en-US" sz="2400" dirty="0">
                <a:solidFill>
                  <a:schemeClr val="tx1"/>
                </a:solidFill>
                <a:latin typeface="Arial" panose="020B0604020202020204" pitchFamily="34" charset="0"/>
                <a:cs typeface="Arial" panose="020B0604020202020204" pitchFamily="34" charset="0"/>
              </a:rPr>
              <a:t>- Vietnamese – 65%</a:t>
            </a:r>
          </a:p>
        </p:txBody>
      </p:sp>
      <p:sp>
        <p:nvSpPr>
          <p:cNvPr id="4" name="Footer Placeholder 3"/>
          <p:cNvSpPr>
            <a:spLocks noGrp="1"/>
          </p:cNvSpPr>
          <p:nvPr>
            <p:ph type="ftr" sz="quarter" idx="11"/>
          </p:nvPr>
        </p:nvSpPr>
        <p:spPr>
          <a:xfrm>
            <a:off x="7162800" y="6172200"/>
            <a:ext cx="2895600" cy="476250"/>
          </a:xfrm>
        </p:spPr>
        <p:txBody>
          <a:bodyPr/>
          <a:lstStyle/>
          <a:p>
            <a:pPr marL="12700">
              <a:lnSpc>
                <a:spcPts val="1260"/>
              </a:lnSpc>
            </a:pPr>
            <a:r>
              <a:rPr lang="en-US" spc="-5" dirty="0"/>
              <a:t>Copyright © 2019 NBCMI</a:t>
            </a:r>
          </a:p>
        </p:txBody>
      </p:sp>
      <p:pic>
        <p:nvPicPr>
          <p:cNvPr id="7" name="Picture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562600" y="100876"/>
            <a:ext cx="3444552" cy="1342792"/>
          </a:xfrm>
          <a:prstGeom prst="rect">
            <a:avLst/>
          </a:prstGeom>
          <a:noFill/>
          <a:ln>
            <a:noFill/>
          </a:ln>
        </p:spPr>
      </p:pic>
    </p:spTree>
    <p:extLst>
      <p:ext uri="{BB962C8B-B14F-4D97-AF65-F5344CB8AC3E}">
        <p14:creationId xmlns:p14="http://schemas.microsoft.com/office/powerpoint/2010/main" val="4943335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152400" y="426422"/>
            <a:ext cx="5410200" cy="615553"/>
          </a:xfrm>
          <a:prstGeom prst="rect">
            <a:avLst/>
          </a:prstGeom>
        </p:spPr>
        <p:txBody>
          <a:bodyPr vert="horz" wrap="square" lIns="0" tIns="0" rIns="0" bIns="0" rtlCol="0">
            <a:spAutoFit/>
          </a:bodyPr>
          <a:lstStyle/>
          <a:p>
            <a:pPr marL="1570990" algn="l">
              <a:lnSpc>
                <a:spcPct val="100000"/>
              </a:lnSpc>
            </a:pPr>
            <a:r>
              <a:rPr lang="en-US" sz="4000" i="1" dirty="0">
                <a:solidFill>
                  <a:srgbClr val="00B0F0"/>
                </a:solidFill>
                <a:latin typeface="Arial"/>
                <a:cs typeface="Arial"/>
              </a:rPr>
              <a:t>Get certified!</a:t>
            </a:r>
            <a:endParaRPr sz="4000" dirty="0">
              <a:solidFill>
                <a:srgbClr val="00B0F0"/>
              </a:solidFill>
              <a:latin typeface="Arial"/>
              <a:cs typeface="Arial"/>
            </a:endParaRPr>
          </a:p>
        </p:txBody>
      </p:sp>
      <p:sp>
        <p:nvSpPr>
          <p:cNvPr id="7" name="object 7"/>
          <p:cNvSpPr txBox="1">
            <a:spLocks noGrp="1"/>
          </p:cNvSpPr>
          <p:nvPr>
            <p:ph type="ftr" sz="quarter" idx="11"/>
          </p:nvPr>
        </p:nvSpPr>
        <p:spPr>
          <a:xfrm>
            <a:off x="7162800" y="6629400"/>
            <a:ext cx="2182877" cy="166712"/>
          </a:xfrm>
          <a:prstGeom prst="rect">
            <a:avLst/>
          </a:prstGeom>
        </p:spPr>
        <p:txBody>
          <a:bodyPr vert="horz" wrap="square" lIns="0" tIns="0" rIns="0" bIns="0" rtlCol="0">
            <a:spAutoFit/>
          </a:bodyPr>
          <a:lstStyle/>
          <a:p>
            <a:pPr marL="12700">
              <a:lnSpc>
                <a:spcPts val="1260"/>
              </a:lnSpc>
            </a:pPr>
            <a:r>
              <a:rPr lang="en-US" spc="-5" dirty="0"/>
              <a:t>Copyright © 2019 NBCMI</a:t>
            </a:r>
            <a:endParaRPr spc="-5" dirty="0"/>
          </a:p>
        </p:txBody>
      </p:sp>
      <p:sp>
        <p:nvSpPr>
          <p:cNvPr id="5" name="object 5"/>
          <p:cNvSpPr txBox="1"/>
          <p:nvPr/>
        </p:nvSpPr>
        <p:spPr>
          <a:xfrm>
            <a:off x="1066800" y="1596277"/>
            <a:ext cx="5231756" cy="4539704"/>
          </a:xfrm>
          <a:prstGeom prst="rect">
            <a:avLst/>
          </a:prstGeom>
        </p:spPr>
        <p:txBody>
          <a:bodyPr vert="horz" wrap="square" lIns="0" tIns="0" rIns="0" bIns="0" rtlCol="0">
            <a:spAutoFit/>
          </a:bodyPr>
          <a:lstStyle/>
          <a:p>
            <a:pPr marL="12700">
              <a:lnSpc>
                <a:spcPct val="100000"/>
              </a:lnSpc>
            </a:pPr>
            <a:r>
              <a:rPr sz="2800" spc="-5" dirty="0">
                <a:solidFill>
                  <a:schemeClr val="tx2">
                    <a:lumMod val="50000"/>
                  </a:schemeClr>
                </a:solidFill>
                <a:latin typeface="Arial"/>
                <a:cs typeface="Arial"/>
              </a:rPr>
              <a:t>You</a:t>
            </a:r>
            <a:r>
              <a:rPr sz="2800" spc="-65" dirty="0">
                <a:solidFill>
                  <a:schemeClr val="tx2">
                    <a:lumMod val="50000"/>
                  </a:schemeClr>
                </a:solidFill>
                <a:latin typeface="Arial"/>
                <a:cs typeface="Arial"/>
              </a:rPr>
              <a:t> </a:t>
            </a:r>
            <a:r>
              <a:rPr sz="2800" spc="-5" dirty="0">
                <a:solidFill>
                  <a:schemeClr val="tx2">
                    <a:lumMod val="50000"/>
                  </a:schemeClr>
                </a:solidFill>
                <a:latin typeface="Arial"/>
                <a:cs typeface="Arial"/>
              </a:rPr>
              <a:t>will:</a:t>
            </a:r>
            <a:endParaRPr sz="2800" dirty="0">
              <a:solidFill>
                <a:schemeClr val="tx2">
                  <a:lumMod val="50000"/>
                </a:schemeClr>
              </a:solidFill>
              <a:latin typeface="Arial"/>
              <a:cs typeface="Arial"/>
            </a:endParaRPr>
          </a:p>
          <a:p>
            <a:pPr marL="355600" indent="-342900">
              <a:spcBef>
                <a:spcPts val="570"/>
              </a:spcBef>
              <a:buClr>
                <a:srgbClr val="00009A"/>
              </a:buClr>
              <a:buSzPct val="66666"/>
              <a:buFontTx/>
              <a:buChar char="•"/>
              <a:tabLst>
                <a:tab pos="355600" algn="l"/>
              </a:tabLst>
            </a:pPr>
            <a:r>
              <a:rPr lang="en-US" sz="2800" spc="-5" dirty="0">
                <a:solidFill>
                  <a:schemeClr val="tx2">
                    <a:lumMod val="50000"/>
                  </a:schemeClr>
                </a:solidFill>
                <a:latin typeface="Arial"/>
                <a:cs typeface="Arial"/>
              </a:rPr>
              <a:t>Ensure patient safety and quality of care</a:t>
            </a:r>
            <a:endParaRPr lang="en-US" sz="2800" dirty="0">
              <a:solidFill>
                <a:schemeClr val="tx2">
                  <a:lumMod val="50000"/>
                </a:schemeClr>
              </a:solidFill>
              <a:latin typeface="Arial"/>
              <a:cs typeface="Arial"/>
            </a:endParaRPr>
          </a:p>
          <a:p>
            <a:pPr marL="355600" indent="-342900">
              <a:spcBef>
                <a:spcPts val="570"/>
              </a:spcBef>
              <a:buClr>
                <a:srgbClr val="00009A"/>
              </a:buClr>
              <a:buSzPct val="66666"/>
              <a:buFontTx/>
              <a:buChar char="•"/>
              <a:tabLst>
                <a:tab pos="355600" algn="l"/>
              </a:tabLst>
            </a:pPr>
            <a:r>
              <a:rPr lang="en-US" sz="2800" spc="-5" dirty="0">
                <a:solidFill>
                  <a:schemeClr val="tx2">
                    <a:lumMod val="50000"/>
                  </a:schemeClr>
                </a:solidFill>
                <a:latin typeface="Arial"/>
                <a:cs typeface="Arial"/>
              </a:rPr>
              <a:t>Align yourself to the highly credentialed healthcare profession, and distinguish yourself from your peers</a:t>
            </a:r>
          </a:p>
          <a:p>
            <a:pPr marL="355600" indent="-342900">
              <a:lnSpc>
                <a:spcPct val="100000"/>
              </a:lnSpc>
              <a:spcBef>
                <a:spcPts val="570"/>
              </a:spcBef>
              <a:buClr>
                <a:srgbClr val="00009A"/>
              </a:buClr>
              <a:buSzPct val="66666"/>
              <a:buChar char="•"/>
              <a:tabLst>
                <a:tab pos="355600" algn="l"/>
              </a:tabLst>
            </a:pPr>
            <a:r>
              <a:rPr lang="en-US" sz="2800" spc="-5" dirty="0">
                <a:solidFill>
                  <a:schemeClr val="tx2">
                    <a:lumMod val="50000"/>
                  </a:schemeClr>
                </a:solidFill>
                <a:latin typeface="Arial"/>
                <a:cs typeface="Arial"/>
              </a:rPr>
              <a:t>Lead by example; help promote certification as an industry standard</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63804" y="1524000"/>
            <a:ext cx="3642144" cy="3711739"/>
          </a:xfrm>
          <a:prstGeom prst="ellipse">
            <a:avLst/>
          </a:prstGeom>
          <a:ln>
            <a:noFill/>
          </a:ln>
          <a:effectLst>
            <a:softEdge rad="112500"/>
          </a:effectLst>
        </p:spPr>
      </p:pic>
      <p:pic>
        <p:nvPicPr>
          <p:cNvPr id="9" name="Picture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2600" y="100876"/>
            <a:ext cx="3444552" cy="1342792"/>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marL="12700">
              <a:lnSpc>
                <a:spcPts val="1260"/>
              </a:lnSpc>
            </a:pPr>
            <a:r>
              <a:rPr lang="en-US" spc="-5" smtClean="0"/>
              <a:t>Copyright © 2019 NBCMI</a:t>
            </a:r>
            <a:endParaRPr lang="en-US" spc="-5"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562600" y="100876"/>
            <a:ext cx="3444552" cy="1342792"/>
          </a:xfrm>
          <a:prstGeom prst="rect">
            <a:avLst/>
          </a:prstGeom>
          <a:noFill/>
          <a:ln>
            <a:noFill/>
          </a:ln>
        </p:spPr>
      </p:pic>
      <p:sp>
        <p:nvSpPr>
          <p:cNvPr id="6" name="TextBox 5"/>
          <p:cNvSpPr txBox="1"/>
          <p:nvPr/>
        </p:nvSpPr>
        <p:spPr>
          <a:xfrm>
            <a:off x="1600200" y="1676400"/>
            <a:ext cx="7162800" cy="5632311"/>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1. </a:t>
            </a:r>
            <a:r>
              <a:rPr lang="en-US" b="1" u="sng" dirty="0">
                <a:latin typeface="Arial" panose="020B0604020202020204" pitchFamily="34" charset="0"/>
                <a:cs typeface="Arial" panose="020B0604020202020204" pitchFamily="34" charset="0"/>
              </a:rPr>
              <a:t>Valid National Credential</a:t>
            </a:r>
            <a:r>
              <a:rPr lang="en-US" dirty="0">
                <a:latin typeface="Arial" panose="020B0604020202020204" pitchFamily="34" charset="0"/>
                <a:cs typeface="Arial" panose="020B0604020202020204" pitchFamily="34" charset="0"/>
              </a:rPr>
              <a:t> – Our certification exams are validated by a third-party organization (PSI), delivering psychometric quality, statistical analysis and professionally sound test form assembly.  The CMI certification </a:t>
            </a:r>
            <a:r>
              <a:rPr lang="en-US" b="1" i="1" dirty="0">
                <a:latin typeface="Arial" panose="020B0604020202020204" pitchFamily="34" charset="0"/>
                <a:cs typeface="Arial" panose="020B0604020202020204" pitchFamily="34" charset="0"/>
              </a:rPr>
              <a:t>continues</a:t>
            </a:r>
            <a:r>
              <a:rPr lang="en-US" dirty="0">
                <a:latin typeface="Arial" panose="020B0604020202020204" pitchFamily="34" charset="0"/>
                <a:cs typeface="Arial" panose="020B0604020202020204" pitchFamily="34" charset="0"/>
              </a:rPr>
              <a:t> to be a very </a:t>
            </a:r>
            <a:r>
              <a:rPr lang="en-US" b="1" dirty="0">
                <a:latin typeface="Arial" panose="020B0604020202020204" pitchFamily="34" charset="0"/>
                <a:cs typeface="Arial" panose="020B0604020202020204" pitchFamily="34" charset="0"/>
              </a:rPr>
              <a:t>VALID</a:t>
            </a:r>
            <a:r>
              <a:rPr lang="en-US" dirty="0">
                <a:latin typeface="Arial" panose="020B0604020202020204" pitchFamily="34" charset="0"/>
                <a:cs typeface="Arial" panose="020B0604020202020204" pitchFamily="34" charset="0"/>
              </a:rPr>
              <a:t> and highly recognized credential for its standards and excellence.</a:t>
            </a:r>
          </a:p>
          <a:p>
            <a:r>
              <a:rPr lang="en-US" dirty="0">
                <a:latin typeface="Arial" panose="020B0604020202020204" pitchFamily="34" charset="0"/>
                <a:cs typeface="Arial" panose="020B0604020202020204" pitchFamily="34" charset="0"/>
              </a:rPr>
              <a:t> </a:t>
            </a:r>
          </a:p>
          <a:p>
            <a:r>
              <a:rPr lang="en-US" dirty="0">
                <a:latin typeface="Arial" panose="020B0604020202020204" pitchFamily="34" charset="0"/>
                <a:cs typeface="Arial" panose="020B0604020202020204" pitchFamily="34" charset="0"/>
              </a:rPr>
              <a:t>2. </a:t>
            </a:r>
            <a:r>
              <a:rPr lang="en-US" b="1" u="sng" dirty="0">
                <a:latin typeface="Arial" panose="020B0604020202020204" pitchFamily="34" charset="0"/>
                <a:cs typeface="Arial" panose="020B0604020202020204" pitchFamily="34" charset="0"/>
              </a:rPr>
              <a:t>Rigorous/High Standards</a:t>
            </a:r>
            <a:r>
              <a:rPr lang="en-US" dirty="0">
                <a:latin typeface="Arial" panose="020B0604020202020204" pitchFamily="34" charset="0"/>
                <a:cs typeface="Arial" panose="020B0604020202020204" pitchFamily="34" charset="0"/>
              </a:rPr>
              <a:t> –The NBCMI verifies that each candidate meets ALL the prerequisites prior to testing.  Delivers high quality and rigorous written and oral </a:t>
            </a:r>
            <a:r>
              <a:rPr lang="en-US" dirty="0" smtClean="0">
                <a:latin typeface="Arial" panose="020B0604020202020204" pitchFamily="34" charset="0"/>
                <a:cs typeface="Arial" panose="020B0604020202020204" pitchFamily="34" charset="0"/>
              </a:rPr>
              <a:t>exams</a:t>
            </a:r>
          </a:p>
          <a:p>
            <a:r>
              <a:rPr lang="en-US" dirty="0">
                <a:latin typeface="Arial" panose="020B0604020202020204" pitchFamily="34" charset="0"/>
                <a:cs typeface="Arial" panose="020B0604020202020204" pitchFamily="34" charset="0"/>
              </a:rPr>
              <a:t> </a:t>
            </a:r>
          </a:p>
          <a:p>
            <a:r>
              <a:rPr lang="en-US" dirty="0">
                <a:latin typeface="Arial" panose="020B0604020202020204" pitchFamily="34" charset="0"/>
                <a:cs typeface="Arial" panose="020B0604020202020204" pitchFamily="34" charset="0"/>
              </a:rPr>
              <a:t>3. </a:t>
            </a:r>
            <a:r>
              <a:rPr lang="en-US" b="1" u="sng" dirty="0">
                <a:latin typeface="Arial" panose="020B0604020202020204" pitchFamily="34" charset="0"/>
                <a:cs typeface="Arial" panose="020B0604020202020204" pitchFamily="34" charset="0"/>
              </a:rPr>
              <a:t>Testing: </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     -  Exams can be scheduled </a:t>
            </a:r>
            <a:r>
              <a:rPr lang="en-US" b="1" u="sng" dirty="0">
                <a:latin typeface="Arial" panose="020B0604020202020204" pitchFamily="34" charset="0"/>
                <a:cs typeface="Arial" panose="020B0604020202020204" pitchFamily="34" charset="0"/>
              </a:rPr>
              <a:t>YEAR ROUND</a:t>
            </a:r>
            <a:r>
              <a:rPr lang="en-US" dirty="0">
                <a:latin typeface="Arial" panose="020B0604020202020204" pitchFamily="34" charset="0"/>
                <a:cs typeface="Arial" panose="020B0604020202020204" pitchFamily="34" charset="0"/>
              </a:rPr>
              <a:t> at a mutually agreed upon time at one of our many testing centers.</a:t>
            </a:r>
          </a:p>
          <a:p>
            <a:r>
              <a:rPr lang="en-US" dirty="0">
                <a:latin typeface="Arial" panose="020B0604020202020204" pitchFamily="34" charset="0"/>
                <a:cs typeface="Arial" panose="020B0604020202020204" pitchFamily="34" charset="0"/>
              </a:rPr>
              <a:t>      - We offer the convenience of testing from home through its Proctor U online proctoring, using a cutting-edge methodology for certification programs.</a:t>
            </a:r>
          </a:p>
          <a:p>
            <a:r>
              <a:rPr lang="en-US" dirty="0"/>
              <a:t> </a:t>
            </a:r>
          </a:p>
          <a:p>
            <a:endParaRPr lang="en-US" dirty="0" smtClean="0"/>
          </a:p>
          <a:p>
            <a:endParaRPr lang="en-US" dirty="0"/>
          </a:p>
          <a:p>
            <a:endParaRPr lang="en-US" dirty="0"/>
          </a:p>
        </p:txBody>
      </p:sp>
      <p:sp>
        <p:nvSpPr>
          <p:cNvPr id="7" name="TextBox 6"/>
          <p:cNvSpPr txBox="1"/>
          <p:nvPr/>
        </p:nvSpPr>
        <p:spPr>
          <a:xfrm>
            <a:off x="990600" y="742911"/>
            <a:ext cx="4800600" cy="646331"/>
          </a:xfrm>
          <a:prstGeom prst="rect">
            <a:avLst/>
          </a:prstGeom>
          <a:noFill/>
        </p:spPr>
        <p:txBody>
          <a:bodyPr wrap="square" rtlCol="0">
            <a:spAutoFit/>
          </a:bodyPr>
          <a:lstStyle/>
          <a:p>
            <a:r>
              <a:rPr lang="en-US" sz="3600" dirty="0" smtClean="0">
                <a:latin typeface="Arial" panose="020B0604020202020204" pitchFamily="34" charset="0"/>
                <a:cs typeface="Arial" panose="020B0604020202020204" pitchFamily="34" charset="0"/>
              </a:rPr>
              <a:t>Ten Great Reasons</a:t>
            </a:r>
            <a:endParaRPr lang="en-US"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070300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marL="12700">
              <a:lnSpc>
                <a:spcPts val="1260"/>
              </a:lnSpc>
            </a:pPr>
            <a:r>
              <a:rPr lang="en-US" spc="-5" smtClean="0"/>
              <a:t>Copyright © 2019 NBCMI</a:t>
            </a:r>
            <a:endParaRPr lang="en-US" spc="-5" dirty="0"/>
          </a:p>
        </p:txBody>
      </p:sp>
      <p:sp>
        <p:nvSpPr>
          <p:cNvPr id="6" name="TextBox 5"/>
          <p:cNvSpPr txBox="1"/>
          <p:nvPr/>
        </p:nvSpPr>
        <p:spPr>
          <a:xfrm>
            <a:off x="1824606" y="1828800"/>
            <a:ext cx="6553200" cy="5632311"/>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4. </a:t>
            </a:r>
            <a:r>
              <a:rPr lang="en-US" b="1" u="sng" dirty="0">
                <a:latin typeface="Arial" panose="020B0604020202020204" pitchFamily="34" charset="0"/>
                <a:cs typeface="Arial" panose="020B0604020202020204" pitchFamily="34" charset="0"/>
              </a:rPr>
              <a:t>FULL Certification in More Languages</a:t>
            </a:r>
            <a:r>
              <a:rPr lang="en-US" dirty="0">
                <a:latin typeface="Arial" panose="020B0604020202020204" pitchFamily="34" charset="0"/>
                <a:cs typeface="Arial" panose="020B0604020202020204" pitchFamily="34" charset="0"/>
              </a:rPr>
              <a:t> – The National Board offers </a:t>
            </a:r>
            <a:r>
              <a:rPr lang="en-US" b="1" u="sng" dirty="0">
                <a:latin typeface="Arial" panose="020B0604020202020204" pitchFamily="34" charset="0"/>
                <a:cs typeface="Arial" panose="020B0604020202020204" pitchFamily="34" charset="0"/>
              </a:rPr>
              <a:t>FULL</a:t>
            </a:r>
            <a:r>
              <a:rPr lang="en-US" dirty="0">
                <a:latin typeface="Arial" panose="020B0604020202020204" pitchFamily="34" charset="0"/>
                <a:cs typeface="Arial" panose="020B0604020202020204" pitchFamily="34" charset="0"/>
              </a:rPr>
              <a:t> certification in six (6) languages:  </a:t>
            </a:r>
            <a:r>
              <a:rPr lang="en-US" b="1" dirty="0">
                <a:latin typeface="Arial" panose="020B0604020202020204" pitchFamily="34" charset="0"/>
                <a:cs typeface="Arial" panose="020B0604020202020204" pitchFamily="34" charset="0"/>
              </a:rPr>
              <a:t>Spanish, Mandarin, Cantonese, Russian, Vietnamese and Korean. </a:t>
            </a:r>
            <a:r>
              <a:rPr lang="en-US" dirty="0">
                <a:latin typeface="Arial" panose="020B0604020202020204" pitchFamily="34" charset="0"/>
                <a:cs typeface="Arial" panose="020B0604020202020204" pitchFamily="34" charset="0"/>
              </a:rPr>
              <a:t>What this means is that all of our six languages are fully tested in written and oral, not only in English, but also in the interpreter’s target language. This meets the definition of a qualified interpreter by the Joint Commission, as well as by the Affordable Care Act Section 1557.</a:t>
            </a:r>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5. </a:t>
            </a:r>
            <a:r>
              <a:rPr lang="en-US" b="1" u="sng" dirty="0">
                <a:latin typeface="Arial" panose="020B0604020202020204" pitchFamily="34" charset="0"/>
                <a:cs typeface="Arial" panose="020B0604020202020204" pitchFamily="34" charset="0"/>
              </a:rPr>
              <a:t>Five-Year Recertification</a:t>
            </a:r>
            <a:r>
              <a:rPr lang="en-US" dirty="0">
                <a:latin typeface="Arial" panose="020B0604020202020204" pitchFamily="34" charset="0"/>
                <a:cs typeface="Arial" panose="020B0604020202020204" pitchFamily="34" charset="0"/>
              </a:rPr>
              <a:t> – Our certification is valid for five years making it more cost effective.</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6. </a:t>
            </a:r>
            <a:r>
              <a:rPr lang="en-US" b="1" u="sng" dirty="0">
                <a:latin typeface="Arial" panose="020B0604020202020204" pitchFamily="34" charset="0"/>
                <a:cs typeface="Arial" panose="020B0604020202020204" pitchFamily="34" charset="0"/>
              </a:rPr>
              <a:t>Credential Maintenance</a:t>
            </a:r>
            <a:r>
              <a:rPr lang="en-US" dirty="0">
                <a:latin typeface="Arial" panose="020B0604020202020204" pitchFamily="34" charset="0"/>
                <a:cs typeface="Arial" panose="020B0604020202020204" pitchFamily="34" charset="0"/>
              </a:rPr>
              <a:t> – Requires 30 hours of continuing education units, which can be done within the five-year span.  Continuing education MUST focus on medical interpreting and medical knowledge courses, maintaining the high standards for the credential.</a:t>
            </a:r>
          </a:p>
          <a:p>
            <a:r>
              <a:rPr lang="en-US" dirty="0"/>
              <a:t> </a:t>
            </a:r>
            <a:endParaRPr lang="en-US" dirty="0" smtClean="0"/>
          </a:p>
          <a:p>
            <a:endParaRPr lang="en-US" dirty="0"/>
          </a:p>
          <a:p>
            <a:endParaRPr lang="en-US" dirty="0"/>
          </a:p>
        </p:txBody>
      </p:sp>
      <p:pic>
        <p:nvPicPr>
          <p:cNvPr id="7" name="Picture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562600" y="100876"/>
            <a:ext cx="3444552" cy="1342792"/>
          </a:xfrm>
          <a:prstGeom prst="rect">
            <a:avLst/>
          </a:prstGeom>
          <a:noFill/>
          <a:ln>
            <a:noFill/>
          </a:ln>
        </p:spPr>
      </p:pic>
      <p:sp>
        <p:nvSpPr>
          <p:cNvPr id="8" name="TextBox 7"/>
          <p:cNvSpPr txBox="1"/>
          <p:nvPr/>
        </p:nvSpPr>
        <p:spPr>
          <a:xfrm>
            <a:off x="990600" y="742911"/>
            <a:ext cx="4800600" cy="646331"/>
          </a:xfrm>
          <a:prstGeom prst="rect">
            <a:avLst/>
          </a:prstGeom>
          <a:noFill/>
        </p:spPr>
        <p:txBody>
          <a:bodyPr wrap="square" rtlCol="0">
            <a:spAutoFit/>
          </a:bodyPr>
          <a:lstStyle/>
          <a:p>
            <a:r>
              <a:rPr lang="en-US" sz="3600" dirty="0" smtClean="0">
                <a:latin typeface="Arial" panose="020B0604020202020204" pitchFamily="34" charset="0"/>
                <a:cs typeface="Arial" panose="020B0604020202020204" pitchFamily="34" charset="0"/>
              </a:rPr>
              <a:t>Ten Great Reasons</a:t>
            </a:r>
            <a:endParaRPr lang="en-US"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445069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marL="12700">
              <a:lnSpc>
                <a:spcPts val="1260"/>
              </a:lnSpc>
            </a:pPr>
            <a:r>
              <a:rPr lang="en-US" spc="-5" smtClean="0"/>
              <a:t>Copyright © 2019 NBCMI</a:t>
            </a:r>
            <a:endParaRPr lang="en-US" spc="-5"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562600" y="100876"/>
            <a:ext cx="3444552" cy="1342792"/>
          </a:xfrm>
          <a:prstGeom prst="rect">
            <a:avLst/>
          </a:prstGeom>
          <a:noFill/>
          <a:ln>
            <a:noFill/>
          </a:ln>
        </p:spPr>
      </p:pic>
      <p:sp>
        <p:nvSpPr>
          <p:cNvPr id="6" name="TextBox 5"/>
          <p:cNvSpPr txBox="1"/>
          <p:nvPr/>
        </p:nvSpPr>
        <p:spPr>
          <a:xfrm>
            <a:off x="1752600" y="1600200"/>
            <a:ext cx="6629400" cy="5078313"/>
          </a:xfrm>
          <a:prstGeom prst="rect">
            <a:avLst/>
          </a:prstGeom>
          <a:noFill/>
        </p:spPr>
        <p:txBody>
          <a:bodyPr wrap="square" rtlCol="0">
            <a:spAutoFit/>
          </a:bodyPr>
          <a:lstStyle/>
          <a:p>
            <a:r>
              <a:rPr lang="en-US" dirty="0" smtClean="0">
                <a:latin typeface="Arial" panose="020B0604020202020204" pitchFamily="34" charset="0"/>
                <a:cs typeface="Arial" panose="020B0604020202020204" pitchFamily="34" charset="0"/>
              </a:rPr>
              <a:t>7</a:t>
            </a:r>
            <a:r>
              <a:rPr lang="en-US" dirty="0">
                <a:latin typeface="Arial" panose="020B0604020202020204" pitchFamily="34" charset="0"/>
                <a:cs typeface="Arial" panose="020B0604020202020204" pitchFamily="34" charset="0"/>
              </a:rPr>
              <a:t>. </a:t>
            </a:r>
            <a:r>
              <a:rPr lang="en-US" b="1" u="sng" dirty="0">
                <a:latin typeface="Arial" panose="020B0604020202020204" pitchFamily="34" charset="0"/>
                <a:cs typeface="Arial" panose="020B0604020202020204" pitchFamily="34" charset="0"/>
              </a:rPr>
              <a:t>Online Registry</a:t>
            </a:r>
            <a:r>
              <a:rPr lang="en-US" dirty="0">
                <a:latin typeface="Arial" panose="020B0604020202020204" pitchFamily="34" charset="0"/>
                <a:cs typeface="Arial" panose="020B0604020202020204" pitchFamily="34" charset="0"/>
              </a:rPr>
              <a:t> - The NBCMI registry is public.  Prospective employers can search our registry and contact our interpreters directly by email. What a great way to boost your visibility and improve job opportunities.  It also allows prospective employers to verify credentials.</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8. </a:t>
            </a:r>
            <a:r>
              <a:rPr lang="en-US" b="1" u="sng" dirty="0">
                <a:latin typeface="Arial" panose="020B0604020202020204" pitchFamily="34" charset="0"/>
                <a:cs typeface="Arial" panose="020B0604020202020204" pitchFamily="34" charset="0"/>
              </a:rPr>
              <a:t>International Recognition</a:t>
            </a:r>
            <a:r>
              <a:rPr lang="en-US" dirty="0">
                <a:latin typeface="Arial" panose="020B0604020202020204" pitchFamily="34" charset="0"/>
                <a:cs typeface="Arial" panose="020B0604020202020204" pitchFamily="34" charset="0"/>
              </a:rPr>
              <a:t> - The CMI credential is internationally recognized.   </a:t>
            </a:r>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9. </a:t>
            </a:r>
            <a:r>
              <a:rPr lang="en-US" b="1" u="sng" dirty="0">
                <a:latin typeface="Arial" panose="020B0604020202020204" pitchFamily="34" charset="0"/>
                <a:cs typeface="Arial" panose="020B0604020202020204" pitchFamily="34" charset="0"/>
              </a:rPr>
              <a:t>Pioneers in the Industry</a:t>
            </a:r>
            <a:r>
              <a:rPr lang="en-US" dirty="0">
                <a:latin typeface="Arial" panose="020B0604020202020204" pitchFamily="34" charset="0"/>
                <a:cs typeface="Arial" panose="020B0604020202020204" pitchFamily="34" charset="0"/>
              </a:rPr>
              <a:t> –  The National Board was founded in 2009 and was the FIRST to offer certification for medical interpreters nationwide, setting the testing standards.  </a:t>
            </a:r>
          </a:p>
          <a:p>
            <a:r>
              <a:rPr lang="en-US" dirty="0">
                <a:latin typeface="Arial" panose="020B0604020202020204" pitchFamily="34" charset="0"/>
                <a:cs typeface="Arial" panose="020B0604020202020204" pitchFamily="34" charset="0"/>
              </a:rPr>
              <a:t> </a:t>
            </a:r>
          </a:p>
          <a:p>
            <a:r>
              <a:rPr lang="en-US" dirty="0">
                <a:latin typeface="Arial" panose="020B0604020202020204" pitchFamily="34" charset="0"/>
                <a:cs typeface="Arial" panose="020B0604020202020204" pitchFamily="34" charset="0"/>
              </a:rPr>
              <a:t>10. </a:t>
            </a:r>
            <a:r>
              <a:rPr lang="en-US" b="1" u="sng" dirty="0">
                <a:latin typeface="Arial" panose="020B0604020202020204" pitchFamily="34" charset="0"/>
                <a:cs typeface="Arial" panose="020B0604020202020204" pitchFamily="34" charset="0"/>
              </a:rPr>
              <a:t>IMIA</a:t>
            </a:r>
            <a:r>
              <a:rPr lang="en-US" dirty="0">
                <a:latin typeface="Arial" panose="020B0604020202020204" pitchFamily="34" charset="0"/>
                <a:cs typeface="Arial" panose="020B0604020202020204" pitchFamily="34" charset="0"/>
              </a:rPr>
              <a:t> – The National Board is proud to be an independent division of the International Medical Interpreters Association (IMIA).  The IMIA was founded in 1986 and in 1987 published the first Code of Ethics for medical interpreters. </a:t>
            </a:r>
          </a:p>
          <a:p>
            <a:endParaRPr lang="en-US" dirty="0"/>
          </a:p>
        </p:txBody>
      </p:sp>
      <p:sp>
        <p:nvSpPr>
          <p:cNvPr id="7" name="TextBox 6"/>
          <p:cNvSpPr txBox="1"/>
          <p:nvPr/>
        </p:nvSpPr>
        <p:spPr>
          <a:xfrm>
            <a:off x="990600" y="742911"/>
            <a:ext cx="4800600" cy="646331"/>
          </a:xfrm>
          <a:prstGeom prst="rect">
            <a:avLst/>
          </a:prstGeom>
          <a:noFill/>
        </p:spPr>
        <p:txBody>
          <a:bodyPr wrap="square" rtlCol="0">
            <a:spAutoFit/>
          </a:bodyPr>
          <a:lstStyle/>
          <a:p>
            <a:r>
              <a:rPr lang="en-US" sz="3600" dirty="0" smtClean="0">
                <a:latin typeface="Arial" panose="020B0604020202020204" pitchFamily="34" charset="0"/>
                <a:cs typeface="Arial" panose="020B0604020202020204" pitchFamily="34" charset="0"/>
              </a:rPr>
              <a:t>Ten Great Reasons</a:t>
            </a:r>
            <a:endParaRPr lang="en-US"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16895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marL="12700">
              <a:lnSpc>
                <a:spcPts val="1260"/>
              </a:lnSpc>
            </a:pPr>
            <a:r>
              <a:rPr lang="en-US" spc="-5" smtClean="0"/>
              <a:t>Copyright © 2019 NBCMI</a:t>
            </a:r>
            <a:endParaRPr lang="en-US" spc="-5"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562600" y="100876"/>
            <a:ext cx="3444552" cy="1342792"/>
          </a:xfrm>
          <a:prstGeom prst="rect">
            <a:avLst/>
          </a:prstGeom>
          <a:noFill/>
          <a:ln>
            <a:noFill/>
          </a:ln>
        </p:spPr>
      </p:pic>
      <p:sp>
        <p:nvSpPr>
          <p:cNvPr id="6" name="TextBox 5"/>
          <p:cNvSpPr txBox="1"/>
          <p:nvPr/>
        </p:nvSpPr>
        <p:spPr>
          <a:xfrm>
            <a:off x="1143000" y="381000"/>
            <a:ext cx="4267200" cy="1200329"/>
          </a:xfrm>
          <a:prstGeom prst="rect">
            <a:avLst/>
          </a:prstGeom>
          <a:noFill/>
        </p:spPr>
        <p:txBody>
          <a:bodyPr wrap="square" rtlCol="0">
            <a:spAutoFit/>
          </a:bodyPr>
          <a:lstStyle/>
          <a:p>
            <a:r>
              <a:rPr lang="en-US" sz="3600" dirty="0" smtClean="0">
                <a:latin typeface="Arial" panose="020B0604020202020204" pitchFamily="34" charset="0"/>
                <a:cs typeface="Arial" panose="020B0604020202020204" pitchFamily="34" charset="0"/>
              </a:rPr>
              <a:t>What happens after certification?</a:t>
            </a:r>
            <a:endParaRPr lang="en-US" sz="3600" dirty="0">
              <a:latin typeface="Arial" panose="020B0604020202020204" pitchFamily="34" charset="0"/>
              <a:cs typeface="Arial" panose="020B0604020202020204" pitchFamily="34" charset="0"/>
            </a:endParaRPr>
          </a:p>
        </p:txBody>
      </p:sp>
      <p:sp>
        <p:nvSpPr>
          <p:cNvPr id="9" name="TextBox 8"/>
          <p:cNvSpPr txBox="1"/>
          <p:nvPr/>
        </p:nvSpPr>
        <p:spPr>
          <a:xfrm>
            <a:off x="1143000" y="1828800"/>
            <a:ext cx="7711752" cy="4524315"/>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latin typeface="Arial" panose="020B0604020202020204" pitchFamily="34" charset="0"/>
                <a:cs typeface="Arial" panose="020B0604020202020204" pitchFamily="34" charset="0"/>
              </a:rPr>
              <a:t>In order to maintain your credential you must renew every 5 years</a:t>
            </a:r>
          </a:p>
          <a:p>
            <a:pPr marL="342900" indent="-342900">
              <a:buFont typeface="Arial" panose="020B0604020202020204" pitchFamily="34" charset="0"/>
              <a:buChar char="•"/>
            </a:pPr>
            <a:endParaRPr lang="en-US" sz="2400" dirty="0" smtClean="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smtClean="0">
                <a:latin typeface="Arial" panose="020B0604020202020204" pitchFamily="34" charset="0"/>
                <a:cs typeface="Arial" panose="020B0604020202020204" pitchFamily="34" charset="0"/>
              </a:rPr>
              <a:t>The cost to recertify is $300</a:t>
            </a:r>
          </a:p>
          <a:p>
            <a:pPr marL="342900" indent="-342900">
              <a:buFont typeface="Arial" panose="020B0604020202020204" pitchFamily="34" charset="0"/>
              <a:buChar char="•"/>
            </a:pPr>
            <a:endParaRPr lang="en-US" sz="2400" dirty="0" smtClean="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You will need to submit 30 hours of continuing </a:t>
            </a:r>
            <a:r>
              <a:rPr lang="en-US" sz="2400" dirty="0" smtClean="0">
                <a:latin typeface="Arial" panose="020B0604020202020204" pitchFamily="34" charset="0"/>
                <a:cs typeface="Arial" panose="020B0604020202020204" pitchFamily="34" charset="0"/>
              </a:rPr>
              <a:t>education before your credential expires</a:t>
            </a:r>
          </a:p>
          <a:p>
            <a:pPr marL="342900" indent="-342900">
              <a:buFont typeface="Arial" panose="020B0604020202020204" pitchFamily="34" charset="0"/>
              <a:buChar char="•"/>
            </a:pPr>
            <a:endParaRPr lang="en-US" sz="2400" dirty="0" smtClean="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smtClean="0">
                <a:latin typeface="Arial" panose="020B0604020202020204" pitchFamily="34" charset="0"/>
                <a:cs typeface="Arial" panose="020B0604020202020204" pitchFamily="34" charset="0"/>
              </a:rPr>
              <a:t>Continuing education is essential for continued growth and development of the profession. </a:t>
            </a:r>
          </a:p>
          <a:p>
            <a:pPr marL="342900" indent="-342900">
              <a:buFont typeface="Arial" panose="020B0604020202020204" pitchFamily="34" charset="0"/>
              <a:buChar char="•"/>
            </a:pPr>
            <a:endParaRPr lang="en-US" sz="2400" dirty="0" smtClean="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86002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447353" y="1854686"/>
            <a:ext cx="7011293" cy="3424014"/>
          </a:xfrm>
          <a:prstGeom prst="rect">
            <a:avLst/>
          </a:prstGeom>
        </p:spPr>
        <p:txBody>
          <a:bodyPr vert="horz" wrap="square" lIns="0" tIns="0" rIns="0" bIns="0" rtlCol="0">
            <a:spAutoFit/>
          </a:bodyPr>
          <a:lstStyle/>
          <a:p>
            <a:pPr marL="355600" indent="-342900">
              <a:lnSpc>
                <a:spcPct val="100000"/>
              </a:lnSpc>
              <a:buClr>
                <a:srgbClr val="00009A"/>
              </a:buClr>
              <a:buSzPct val="66666"/>
              <a:buChar char="•"/>
              <a:tabLst>
                <a:tab pos="355600" algn="l"/>
              </a:tabLst>
            </a:pPr>
            <a:r>
              <a:rPr sz="2800" spc="-5" dirty="0">
                <a:solidFill>
                  <a:schemeClr val="tx2">
                    <a:lumMod val="50000"/>
                  </a:schemeClr>
                </a:solidFill>
                <a:latin typeface="Arial"/>
                <a:cs typeface="Arial"/>
              </a:rPr>
              <a:t>Please </a:t>
            </a:r>
            <a:r>
              <a:rPr sz="2800" dirty="0">
                <a:solidFill>
                  <a:schemeClr val="tx2">
                    <a:lumMod val="50000"/>
                  </a:schemeClr>
                </a:solidFill>
                <a:latin typeface="Arial"/>
                <a:cs typeface="Arial"/>
              </a:rPr>
              <a:t>visit:</a:t>
            </a:r>
            <a:r>
              <a:rPr sz="2800" spc="-75" dirty="0">
                <a:solidFill>
                  <a:schemeClr val="tx2">
                    <a:lumMod val="50000"/>
                  </a:schemeClr>
                </a:solidFill>
                <a:latin typeface="Arial"/>
                <a:cs typeface="Arial"/>
              </a:rPr>
              <a:t> </a:t>
            </a:r>
            <a:r>
              <a:rPr sz="2800" u="heavy" spc="-5" dirty="0">
                <a:solidFill>
                  <a:schemeClr val="tx2">
                    <a:lumMod val="50000"/>
                  </a:schemeClr>
                </a:solidFill>
                <a:latin typeface="Arial"/>
                <a:cs typeface="Arial"/>
                <a:hlinkClick r:id="rId3"/>
              </a:rPr>
              <a:t>www.certifiedmedicalinterpreters.org</a:t>
            </a:r>
            <a:endParaRPr lang="en-US" sz="2800" u="heavy" spc="-5" dirty="0">
              <a:solidFill>
                <a:schemeClr val="tx2">
                  <a:lumMod val="50000"/>
                </a:schemeClr>
              </a:solidFill>
              <a:latin typeface="Arial"/>
              <a:cs typeface="Arial"/>
            </a:endParaRPr>
          </a:p>
          <a:p>
            <a:pPr marL="355600" indent="-342900">
              <a:lnSpc>
                <a:spcPct val="100000"/>
              </a:lnSpc>
              <a:buClr>
                <a:srgbClr val="00009A"/>
              </a:buClr>
              <a:buSzPct val="66666"/>
              <a:buChar char="•"/>
              <a:tabLst>
                <a:tab pos="355600" algn="l"/>
              </a:tabLst>
            </a:pPr>
            <a:endParaRPr lang="en-US" sz="1600" u="heavy" spc="-5" dirty="0">
              <a:solidFill>
                <a:schemeClr val="tx2">
                  <a:lumMod val="50000"/>
                </a:schemeClr>
              </a:solidFill>
              <a:latin typeface="Arial"/>
              <a:cs typeface="Arial"/>
            </a:endParaRPr>
          </a:p>
          <a:p>
            <a:pPr marL="355600" indent="-342900">
              <a:lnSpc>
                <a:spcPct val="100000"/>
              </a:lnSpc>
              <a:spcBef>
                <a:spcPts val="855"/>
              </a:spcBef>
              <a:buClr>
                <a:srgbClr val="00009A"/>
              </a:buClr>
              <a:buSzPct val="66666"/>
              <a:buChar char="•"/>
              <a:tabLst>
                <a:tab pos="355600" algn="l"/>
              </a:tabLst>
            </a:pPr>
            <a:r>
              <a:rPr lang="en-US" sz="2800" spc="-5" dirty="0">
                <a:solidFill>
                  <a:schemeClr val="tx2">
                    <a:lumMod val="50000"/>
                  </a:schemeClr>
                </a:solidFill>
                <a:latin typeface="Arial"/>
                <a:cs typeface="Arial"/>
              </a:rPr>
              <a:t>Send an email to: </a:t>
            </a:r>
            <a:r>
              <a:rPr lang="en-US" sz="2800" spc="-5" dirty="0">
                <a:solidFill>
                  <a:schemeClr val="tx2">
                    <a:lumMod val="50000"/>
                  </a:schemeClr>
                </a:solidFill>
                <a:latin typeface="Arial"/>
                <a:cs typeface="Arial"/>
                <a:hlinkClick r:id="rId4"/>
              </a:rPr>
              <a:t>staff@certifiedmedicalinterpreters.org</a:t>
            </a:r>
            <a:r>
              <a:rPr lang="en-US" sz="2800" spc="-5" dirty="0">
                <a:solidFill>
                  <a:schemeClr val="tx2">
                    <a:lumMod val="50000"/>
                  </a:schemeClr>
                </a:solidFill>
                <a:latin typeface="Arial"/>
                <a:cs typeface="Arial"/>
              </a:rPr>
              <a:t> </a:t>
            </a:r>
          </a:p>
          <a:p>
            <a:pPr marL="355600" indent="-342900">
              <a:lnSpc>
                <a:spcPct val="100000"/>
              </a:lnSpc>
              <a:spcBef>
                <a:spcPts val="855"/>
              </a:spcBef>
              <a:buClr>
                <a:srgbClr val="00009A"/>
              </a:buClr>
              <a:buSzPct val="66666"/>
              <a:buChar char="•"/>
              <a:tabLst>
                <a:tab pos="355600" algn="l"/>
              </a:tabLst>
            </a:pPr>
            <a:endParaRPr lang="en-US" sz="1600" spc="-5" dirty="0">
              <a:solidFill>
                <a:schemeClr val="tx2">
                  <a:lumMod val="50000"/>
                </a:schemeClr>
              </a:solidFill>
              <a:latin typeface="Arial"/>
              <a:cs typeface="Arial"/>
            </a:endParaRPr>
          </a:p>
          <a:p>
            <a:pPr marL="355600" indent="-342900">
              <a:lnSpc>
                <a:spcPct val="100000"/>
              </a:lnSpc>
              <a:spcBef>
                <a:spcPts val="855"/>
              </a:spcBef>
              <a:buClr>
                <a:srgbClr val="00009A"/>
              </a:buClr>
              <a:buSzPct val="66666"/>
              <a:buChar char="•"/>
              <a:tabLst>
                <a:tab pos="355600" algn="l"/>
              </a:tabLst>
            </a:pPr>
            <a:r>
              <a:rPr sz="2800" u="heavy" spc="-5" dirty="0">
                <a:solidFill>
                  <a:schemeClr val="tx2">
                    <a:lumMod val="50000"/>
                  </a:schemeClr>
                </a:solidFill>
                <a:latin typeface="Arial"/>
                <a:cs typeface="Arial"/>
                <a:hlinkClick r:id="rId5"/>
              </a:rPr>
              <a:t>http://www.facebook.com/pages/</a:t>
            </a:r>
            <a:r>
              <a:rPr lang="en-US" sz="2800" u="heavy" spc="-5" dirty="0">
                <a:solidFill>
                  <a:schemeClr val="tx2">
                    <a:lumMod val="50000"/>
                  </a:schemeClr>
                </a:solidFill>
                <a:latin typeface="Arial"/>
                <a:cs typeface="Arial"/>
                <a:hlinkClick r:id="rId5"/>
              </a:rPr>
              <a:t>CertifiedMedicalInterpreters</a:t>
            </a:r>
            <a:endParaRPr lang="en-US" sz="2800" u="heavy" spc="-5" dirty="0">
              <a:solidFill>
                <a:schemeClr val="tx2">
                  <a:lumMod val="50000"/>
                </a:schemeClr>
              </a:solidFill>
              <a:latin typeface="Arial"/>
              <a:cs typeface="Arial"/>
            </a:endParaRPr>
          </a:p>
        </p:txBody>
      </p:sp>
      <p:sp>
        <p:nvSpPr>
          <p:cNvPr id="6" name="object 6"/>
          <p:cNvSpPr txBox="1">
            <a:spLocks noGrp="1"/>
          </p:cNvSpPr>
          <p:nvPr>
            <p:ph type="title"/>
          </p:nvPr>
        </p:nvSpPr>
        <p:spPr>
          <a:xfrm>
            <a:off x="-457200" y="838200"/>
            <a:ext cx="7918196" cy="827662"/>
          </a:xfrm>
          <a:prstGeom prst="rect">
            <a:avLst/>
          </a:prstGeom>
        </p:spPr>
        <p:txBody>
          <a:bodyPr vert="horz" wrap="square" lIns="0" tIns="210058" rIns="0" bIns="0" rtlCol="0">
            <a:spAutoFit/>
          </a:bodyPr>
          <a:lstStyle/>
          <a:p>
            <a:pPr marL="2028189">
              <a:lnSpc>
                <a:spcPct val="100000"/>
              </a:lnSpc>
            </a:pPr>
            <a:r>
              <a:rPr lang="en-US" i="1" dirty="0">
                <a:latin typeface="Arial" panose="020B0604020202020204" pitchFamily="34" charset="0"/>
                <a:cs typeface="Arial" panose="020B0604020202020204" pitchFamily="34" charset="0"/>
              </a:rPr>
              <a:t>Get involved!</a:t>
            </a:r>
            <a:endParaRPr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67200" y="4792940"/>
            <a:ext cx="685800" cy="685800"/>
          </a:xfrm>
          <a:prstGeom prst="rect">
            <a:avLst/>
          </a:prstGeom>
        </p:spPr>
      </p:pic>
      <p:sp>
        <p:nvSpPr>
          <p:cNvPr id="8" name="Footer Placeholder 7"/>
          <p:cNvSpPr>
            <a:spLocks noGrp="1"/>
          </p:cNvSpPr>
          <p:nvPr>
            <p:ph type="ftr" sz="quarter" idx="11"/>
          </p:nvPr>
        </p:nvSpPr>
        <p:spPr>
          <a:xfrm>
            <a:off x="7086600" y="6248400"/>
            <a:ext cx="2895600" cy="476250"/>
          </a:xfrm>
        </p:spPr>
        <p:txBody>
          <a:bodyPr/>
          <a:lstStyle/>
          <a:p>
            <a:pPr marL="12700">
              <a:lnSpc>
                <a:spcPts val="1260"/>
              </a:lnSpc>
            </a:pPr>
            <a:r>
              <a:rPr lang="en-US" spc="-5" dirty="0"/>
              <a:t>Copyright © 2019 NBCMI</a:t>
            </a:r>
          </a:p>
        </p:txBody>
      </p:sp>
      <p:pic>
        <p:nvPicPr>
          <p:cNvPr id="11" name="Picture 10"/>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562600" y="100876"/>
            <a:ext cx="3444552" cy="1342792"/>
          </a:xfrm>
          <a:prstGeom prst="rect">
            <a:avLst/>
          </a:prstGeom>
          <a:noFill/>
          <a:ln>
            <a:noFill/>
          </a:ln>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1000</TotalTime>
  <Words>1609</Words>
  <Application>Microsoft Office PowerPoint</Application>
  <PresentationFormat>On-screen Show (4:3)</PresentationFormat>
  <Paragraphs>304</Paragraphs>
  <Slides>30</Slides>
  <Notes>21</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Solstice</vt:lpstr>
      <vt:lpstr>Available CMI credentials:</vt:lpstr>
      <vt:lpstr>Who are we?</vt:lpstr>
      <vt:lpstr>Certification vs Certificate</vt:lpstr>
      <vt:lpstr>Certification Timeline</vt:lpstr>
      <vt:lpstr>Pre-requisites</vt:lpstr>
      <vt:lpstr>Certification Process</vt:lpstr>
      <vt:lpstr>Certification Process</vt:lpstr>
      <vt:lpstr>PowerPoint Presentation</vt:lpstr>
      <vt:lpstr>Step 3 – Oral Exam</vt:lpstr>
      <vt:lpstr>Written Exam Topics Exam is in English</vt:lpstr>
      <vt:lpstr>Taking the written exam:</vt:lpstr>
      <vt:lpstr>Taking the written exam:</vt:lpstr>
      <vt:lpstr>Written Exam Preparation</vt:lpstr>
      <vt:lpstr>Code of Ethics and               Professionalism</vt:lpstr>
      <vt:lpstr>Sample question on               the written test</vt:lpstr>
      <vt:lpstr>Oral exam – skills tested Exam in different languages </vt:lpstr>
      <vt:lpstr>Medical Terminology</vt:lpstr>
      <vt:lpstr>Medical Specialties</vt:lpstr>
      <vt:lpstr>Taking the oral exam:</vt:lpstr>
      <vt:lpstr>Oral Exam</vt:lpstr>
      <vt:lpstr>Sample sight translation</vt:lpstr>
      <vt:lpstr>Sample oral exam scenario to  interpret  consecutively:</vt:lpstr>
      <vt:lpstr>PowerPoint Presentation</vt:lpstr>
      <vt:lpstr>Passing Scores: </vt:lpstr>
      <vt:lpstr>Get certified!</vt:lpstr>
      <vt:lpstr>PowerPoint Presentation</vt:lpstr>
      <vt:lpstr>PowerPoint Presentation</vt:lpstr>
      <vt:lpstr>PowerPoint Presentation</vt:lpstr>
      <vt:lpstr>PowerPoint Presentation</vt:lpstr>
      <vt:lpstr>Get involved!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JANDERS</dc:creator>
  <cp:lastModifiedBy>Jazmin Manjarrez</cp:lastModifiedBy>
  <cp:revision>147</cp:revision>
  <dcterms:created xsi:type="dcterms:W3CDTF">2016-08-08T19:23:01Z</dcterms:created>
  <dcterms:modified xsi:type="dcterms:W3CDTF">2019-05-20T23:12:18Z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2010-04-13T00:00:00Z</vt:filetime>
  </property>
  <property fmtid="{D5CDD505-2E9C-101B-9397-08002B2CF9AE}" pid="3" name="Creator">
    <vt:lpwstr>Acrobat PDFMaker 8.1 for PowerPoint</vt:lpwstr>
  </property>
  <property fmtid="{D5CDD505-2E9C-101B-9397-08002B2CF9AE}" pid="4" name="LastSaved">
    <vt:filetime>2016-08-08T00:00:00Z</vt:filetime>
  </property>
  <property fmtid="{D5CDD505-2E9C-101B-9397-08002B2CF9AE}" pid="5" name="_MarkAsFinal">
    <vt:bool>true</vt:bool>
  </property>
</Properties>
</file>